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80" r:id="rId10"/>
    <p:sldId id="281" r:id="rId11"/>
    <p:sldId id="277" r:id="rId12"/>
    <p:sldId id="278" r:id="rId13"/>
    <p:sldId id="279" r:id="rId14"/>
    <p:sldId id="261" r:id="rId15"/>
    <p:sldId id="262" r:id="rId16"/>
    <p:sldId id="263" r:id="rId17"/>
    <p:sldId id="301" r:id="rId18"/>
    <p:sldId id="264" r:id="rId19"/>
    <p:sldId id="282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84" r:id="rId28"/>
    <p:sldId id="292" r:id="rId29"/>
    <p:sldId id="293" r:id="rId30"/>
    <p:sldId id="265" r:id="rId31"/>
    <p:sldId id="294" r:id="rId32"/>
    <p:sldId id="300" r:id="rId33"/>
    <p:sldId id="302" r:id="rId34"/>
    <p:sldId id="266" r:id="rId35"/>
    <p:sldId id="295" r:id="rId36"/>
    <p:sldId id="267" r:id="rId37"/>
    <p:sldId id="273" r:id="rId38"/>
    <p:sldId id="272" r:id="rId39"/>
    <p:sldId id="268" r:id="rId40"/>
    <p:sldId id="296" r:id="rId41"/>
    <p:sldId id="269" r:id="rId42"/>
    <p:sldId id="270" r:id="rId43"/>
    <p:sldId id="274" r:id="rId44"/>
    <p:sldId id="275" r:id="rId45"/>
    <p:sldId id="298" r:id="rId46"/>
    <p:sldId id="297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VA/FLQKgemVqf1CF7rLtpuho/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7E0A2A-4CA8-46F2-AA41-EBC0A9F5D50C}">
  <a:tblStyle styleId="{2D7E0A2A-4CA8-46F2-AA41-EBC0A9F5D50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33a93495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f33a934958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gf33a934958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d9457778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d9457778e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4d9457778e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291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33a934958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33a934958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gf33a934958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94119c3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f94119c3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gf94119c3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4119c3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f94119c36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f94119c36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4119c3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f94119c36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f94119c36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703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702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2046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494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166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f9189437f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f9189437fb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gf9189437fb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1826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966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8182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267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693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154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4119c3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f94119c36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f94119c36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3355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94119c36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f94119c36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f94119c366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94119c36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f94119c36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f94119c366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1158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94119c36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f94119c36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f94119c366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232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33a93495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f33a934958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gf33a934958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4119c36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f94119c366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f94119c366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4119c36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f94119c366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f94119c366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09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33a93495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33a934958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f33a934958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94119c3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f94119c36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f94119c366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94119c36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f94119c36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f94119c36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33a93495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f33a934958_1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f33a934958_1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33a93495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f33a934958_1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f33a934958_1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869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9189437f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9189437fb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f9189437fb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33a934958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f33a934958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f33a934958_1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94119c36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f94119c366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f94119c366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d9457778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d9457778e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14d9457778e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9189437f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f9189437fb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f9189437fb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d9457778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d9457778e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4d9457778e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d9457778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d9457778e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4d9457778e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25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d9457778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d9457778e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4d9457778e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76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d9457778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d9457778e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4d9457778e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404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d9457778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d9457778e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4d9457778e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83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58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690563" y="3016250"/>
            <a:ext cx="5680075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l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0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58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body" idx="1"/>
          </p:nvPr>
        </p:nvSpPr>
        <p:spPr>
          <a:xfrm>
            <a:off x="838200" y="1608667"/>
            <a:ext cx="5181600" cy="456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2"/>
          </p:nvPr>
        </p:nvSpPr>
        <p:spPr>
          <a:xfrm>
            <a:off x="6172200" y="1608667"/>
            <a:ext cx="5181600" cy="456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58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58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285750" y="1627188"/>
            <a:ext cx="11474450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>
            <a:spLocks noGrp="1"/>
          </p:cNvSpPr>
          <p:nvPr>
            <p:ph type="body" idx="1"/>
          </p:nvPr>
        </p:nvSpPr>
        <p:spPr>
          <a:xfrm>
            <a:off x="659567" y="1705342"/>
            <a:ext cx="11100631" cy="474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560"/>
              </a:buClr>
              <a:buSzPts val="2400"/>
              <a:buChar char="•"/>
              <a:defRPr sz="2400">
                <a:solidFill>
                  <a:srgbClr val="0035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560"/>
              </a:buClr>
              <a:buSzPts val="2400"/>
              <a:buChar char="•"/>
              <a:defRPr sz="2400">
                <a:solidFill>
                  <a:srgbClr val="0035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560"/>
              </a:buClr>
              <a:buSzPts val="2400"/>
              <a:buChar char="•"/>
              <a:defRPr sz="2400" b="0">
                <a:solidFill>
                  <a:srgbClr val="0035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560"/>
              </a:buClr>
              <a:buSzPts val="2400"/>
              <a:buChar char="•"/>
              <a:defRPr sz="2400">
                <a:solidFill>
                  <a:srgbClr val="0035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560"/>
              </a:buClr>
              <a:buSzPts val="2400"/>
              <a:buChar char="•"/>
              <a:defRPr sz="2400">
                <a:solidFill>
                  <a:srgbClr val="0035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58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 txBox="1"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58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1"/>
          </p:nvPr>
        </p:nvSpPr>
        <p:spPr>
          <a:xfrm>
            <a:off x="741680" y="3934224"/>
            <a:ext cx="4030345" cy="193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400"/>
              <a:buChar char="•"/>
              <a:defRPr sz="2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que only">
  <p:cSld name="Marqu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5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cas.farndale@glasgow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Ke.Yuan@glasgow.ac.uk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26/science.abc816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f33a934958_1_7"/>
          <p:cNvSpPr txBox="1">
            <a:spLocks noGrp="1"/>
          </p:cNvSpPr>
          <p:nvPr>
            <p:ph type="ctrTitle"/>
          </p:nvPr>
        </p:nvSpPr>
        <p:spPr>
          <a:xfrm>
            <a:off x="690425" y="1657925"/>
            <a:ext cx="10800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58"/>
              </a:buClr>
              <a:buSzPct val="80000"/>
              <a:buFont typeface="Arial"/>
              <a:buNone/>
            </a:pPr>
            <a:r>
              <a:rPr lang="en-US" sz="3500">
                <a:solidFill>
                  <a:schemeClr val="dk1"/>
                </a:solidFill>
              </a:rPr>
              <a:t>Case study 1: Model selection for clustering</a:t>
            </a:r>
            <a:endParaRPr sz="35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" name="Google Shape;48;gf33a934958_1_7"/>
          <p:cNvSpPr txBox="1">
            <a:spLocks noGrp="1"/>
          </p:cNvSpPr>
          <p:nvPr>
            <p:ph type="subTitle" idx="1"/>
          </p:nvPr>
        </p:nvSpPr>
        <p:spPr>
          <a:xfrm>
            <a:off x="1699825" y="3002275"/>
            <a:ext cx="8616900" cy="2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762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>
                <a:solidFill>
                  <a:schemeClr val="dk1"/>
                </a:solidFill>
              </a:rPr>
              <a:t>Lucas Farndale &amp; Ke Yuan</a:t>
            </a:r>
            <a:endParaRPr sz="2800">
              <a:solidFill>
                <a:schemeClr val="dk1"/>
              </a:solidFill>
            </a:endParaRPr>
          </a:p>
          <a:p>
            <a:pPr marL="228600" lvl="0" indent="-762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Lucas.Farndale@glasgow.ac.uk</a:t>
            </a:r>
            <a:r>
              <a:rPr lang="en-US" sz="2800">
                <a:solidFill>
                  <a:schemeClr val="dk1"/>
                </a:solidFill>
              </a:rPr>
              <a:t>	</a:t>
            </a:r>
            <a:endParaRPr sz="2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Ke.Yuan@glasgow.ac.uk</a:t>
            </a:r>
            <a:endParaRPr sz="2800">
              <a:solidFill>
                <a:schemeClr val="dk1"/>
              </a:solidFill>
            </a:endParaRPr>
          </a:p>
          <a:p>
            <a:pPr marL="0" lvl="0" indent="4572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d9457778e_1_16"/>
          <p:cNvSpPr txBox="1">
            <a:spLocks noGrp="1"/>
          </p:cNvSpPr>
          <p:nvPr>
            <p:ph type="ctrTitle"/>
          </p:nvPr>
        </p:nvSpPr>
        <p:spPr>
          <a:xfrm>
            <a:off x="2654168" y="600526"/>
            <a:ext cx="6629400" cy="78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need model selection for clustering?</a:t>
            </a:r>
            <a:endParaRPr/>
          </a:p>
        </p:txBody>
      </p:sp>
      <p:pic>
        <p:nvPicPr>
          <p:cNvPr id="79" name="Google Shape;79;g14d9457778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510" y="4831741"/>
            <a:ext cx="1327948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4d9457778e_1_16"/>
          <p:cNvPicPr preferRelativeResize="0"/>
          <p:nvPr/>
        </p:nvPicPr>
        <p:blipFill rotWithShape="1">
          <a:blip r:embed="rId4">
            <a:alphaModFix/>
          </a:blip>
          <a:srcRect l="27937" r="26722"/>
          <a:stretch/>
        </p:blipFill>
        <p:spPr>
          <a:xfrm>
            <a:off x="5119336" y="2565015"/>
            <a:ext cx="1223576" cy="13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4d9457778e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355" y="1441828"/>
            <a:ext cx="1550850" cy="23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4d9457778e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0" y="3799146"/>
            <a:ext cx="1786145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4d9457778e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697" y="954963"/>
            <a:ext cx="2375375" cy="176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4d9457778e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032" y="2950208"/>
            <a:ext cx="2375375" cy="85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4d9457778e_1_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32632" y="4450415"/>
            <a:ext cx="1699275" cy="16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4d9457778e_1_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2632" y="2982547"/>
            <a:ext cx="1919593" cy="10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4d9457778e_1_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2518" y="5594615"/>
            <a:ext cx="1850250" cy="1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4d9457778e_1_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19" y="1672552"/>
            <a:ext cx="2375375" cy="10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CB9F6A-C70F-15B3-3BAB-FF0B4766C22A}"/>
              </a:ext>
            </a:extLst>
          </p:cNvPr>
          <p:cNvSpPr/>
          <p:nvPr/>
        </p:nvSpPr>
        <p:spPr>
          <a:xfrm>
            <a:off x="0" y="153235"/>
            <a:ext cx="6796726" cy="4814691"/>
          </a:xfrm>
          <a:prstGeom prst="ellipse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98EA6E-FCEB-6D6A-4BEA-9D109A432C58}"/>
              </a:ext>
            </a:extLst>
          </p:cNvPr>
          <p:cNvSpPr/>
          <p:nvPr/>
        </p:nvSpPr>
        <p:spPr>
          <a:xfrm>
            <a:off x="9234732" y="2802728"/>
            <a:ext cx="2734695" cy="3295374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235C01-4C71-D828-5E17-DD9BCCE48D48}"/>
              </a:ext>
            </a:extLst>
          </p:cNvPr>
          <p:cNvSpPr/>
          <p:nvPr/>
        </p:nvSpPr>
        <p:spPr>
          <a:xfrm>
            <a:off x="4035205" y="3878880"/>
            <a:ext cx="4469775" cy="3845006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94D7E6-8B35-AC18-12D9-6A1968BC3BEF}"/>
              </a:ext>
            </a:extLst>
          </p:cNvPr>
          <p:cNvSpPr/>
          <p:nvPr/>
        </p:nvSpPr>
        <p:spPr>
          <a:xfrm>
            <a:off x="3940405" y="1104296"/>
            <a:ext cx="3586074" cy="2736392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9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33a934958_1_38"/>
          <p:cNvSpPr txBox="1">
            <a:spLocks noGrp="1"/>
          </p:cNvSpPr>
          <p:nvPr>
            <p:ph type="ctrTitle"/>
          </p:nvPr>
        </p:nvSpPr>
        <p:spPr>
          <a:xfrm>
            <a:off x="2649843" y="580251"/>
            <a:ext cx="66294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Why do we need model selection for clustering?</a:t>
            </a:r>
            <a:endParaRPr dirty="0"/>
          </a:p>
        </p:txBody>
      </p:sp>
      <p:sp>
        <p:nvSpPr>
          <p:cNvPr id="95" name="Google Shape;95;gf33a934958_1_38"/>
          <p:cNvSpPr txBox="1">
            <a:spLocks noGrp="1"/>
          </p:cNvSpPr>
          <p:nvPr>
            <p:ph type="subTitle" idx="1"/>
          </p:nvPr>
        </p:nvSpPr>
        <p:spPr>
          <a:xfrm>
            <a:off x="620599" y="1658650"/>
            <a:ext cx="10861247" cy="4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dirty="0">
                <a:solidFill>
                  <a:schemeClr val="dk1"/>
                </a:solidFill>
              </a:rPr>
              <a:t>Group similar objects together</a:t>
            </a:r>
          </a:p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dirty="0"/>
              <a:t>Constraints on clusters</a:t>
            </a:r>
          </a:p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dirty="0"/>
              <a:t>Understand the structure of a dataset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n-US" dirty="0"/>
              <a:t>The best clustering model will best describe the structure of the data.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13A1-1D22-A2C7-C3B9-8F2E22F5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69" y="3999436"/>
            <a:ext cx="7581409" cy="28585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94119c366_0_0"/>
          <p:cNvSpPr txBox="1">
            <a:spLocks noGrp="1"/>
          </p:cNvSpPr>
          <p:nvPr>
            <p:ph type="ctrTitle"/>
          </p:nvPr>
        </p:nvSpPr>
        <p:spPr>
          <a:xfrm>
            <a:off x="2649851" y="580250"/>
            <a:ext cx="79731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Examples of clustering algorithms </a:t>
            </a:r>
            <a:endParaRPr sz="2820" dirty="0"/>
          </a:p>
        </p:txBody>
      </p:sp>
      <p:sp>
        <p:nvSpPr>
          <p:cNvPr id="102" name="Google Shape;102;gf94119c366_0_0"/>
          <p:cNvSpPr txBox="1">
            <a:spLocks noGrp="1"/>
          </p:cNvSpPr>
          <p:nvPr>
            <p:ph type="subTitle" idx="1"/>
          </p:nvPr>
        </p:nvSpPr>
        <p:spPr>
          <a:xfrm>
            <a:off x="620574" y="1658650"/>
            <a:ext cx="10212300" cy="4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300" dirty="0"/>
              <a:t>Cluster numbers can be explicitly </a:t>
            </a:r>
            <a:r>
              <a:rPr lang="en-GB" sz="2300" dirty="0"/>
              <a:t>specified:</a:t>
            </a:r>
          </a:p>
          <a:p>
            <a:pPr marL="4572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2300" dirty="0"/>
              <a:t>K-means</a:t>
            </a:r>
            <a:endParaRPr lang="en-GB" sz="1759" dirty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2300" dirty="0"/>
              <a:t>Gaussian Mixture Model (GMM)</a:t>
            </a: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300" dirty="0"/>
              <a:t>Or inferred:</a:t>
            </a:r>
            <a:endParaRPr sz="2300" dirty="0"/>
          </a:p>
          <a:p>
            <a:pPr marL="4572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2300" dirty="0"/>
              <a:t>Hierarchical clustering</a:t>
            </a:r>
            <a:endParaRPr lang="en-GB" sz="1600" dirty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2300" dirty="0"/>
              <a:t>Louvain Clustering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4119c366_0_6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K-means</a:t>
            </a:r>
            <a:endParaRPr sz="2820" dirty="0"/>
          </a:p>
        </p:txBody>
      </p:sp>
      <p:sp>
        <p:nvSpPr>
          <p:cNvPr id="109" name="Google Shape;109;gf94119c366_0_6"/>
          <p:cNvSpPr txBox="1">
            <a:spLocks noGrp="1"/>
          </p:cNvSpPr>
          <p:nvPr>
            <p:ph type="body" idx="1"/>
          </p:nvPr>
        </p:nvSpPr>
        <p:spPr>
          <a:xfrm>
            <a:off x="838200" y="1608667"/>
            <a:ext cx="5181600" cy="4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325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1900" dirty="0"/>
              <a:t>Choose </a:t>
            </a:r>
            <a:r>
              <a:rPr lang="en-US" sz="1900" i="1" dirty="0"/>
              <a:t>k</a:t>
            </a:r>
            <a:r>
              <a:rPr lang="en-US" sz="1900" dirty="0"/>
              <a:t> random points</a:t>
            </a:r>
          </a:p>
          <a:p>
            <a:pPr marL="60325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endParaRPr sz="1900" dirty="0"/>
          </a:p>
          <a:p>
            <a:pPr marL="6032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1900" dirty="0"/>
              <a:t>Partition objects into k subset</a:t>
            </a:r>
          </a:p>
          <a:p>
            <a:pPr marL="6032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endParaRPr lang="en-US" sz="1900" dirty="0"/>
          </a:p>
          <a:p>
            <a:pPr marL="6032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1900" dirty="0"/>
              <a:t>Compute the new </a:t>
            </a:r>
            <a:r>
              <a:rPr lang="en-US" sz="1900" i="1" dirty="0"/>
              <a:t>centroids</a:t>
            </a:r>
            <a:r>
              <a:rPr lang="en-US" sz="1900" dirty="0"/>
              <a:t> (mean points) of the clusters</a:t>
            </a:r>
          </a:p>
          <a:p>
            <a:pPr marL="6032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endParaRPr sz="1900" dirty="0"/>
          </a:p>
          <a:p>
            <a:pPr marL="6032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1900" dirty="0"/>
              <a:t>Repeat steps 2+3 until convergence</a:t>
            </a:r>
            <a:endParaRPr sz="1900" dirty="0"/>
          </a:p>
        </p:txBody>
      </p:sp>
      <p:sp>
        <p:nvSpPr>
          <p:cNvPr id="110" name="Google Shape;110;gf94119c366_0_6"/>
          <p:cNvSpPr txBox="1">
            <a:spLocks noGrp="1"/>
          </p:cNvSpPr>
          <p:nvPr>
            <p:ph type="body" idx="2"/>
          </p:nvPr>
        </p:nvSpPr>
        <p:spPr>
          <a:xfrm>
            <a:off x="6172200" y="1608667"/>
            <a:ext cx="5181600" cy="4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11" name="Google Shape;111;gf94119c366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1608675"/>
            <a:ext cx="5181601" cy="467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1A97E44-3F9A-859F-ACBE-8025A5B8BD7E}"/>
              </a:ext>
            </a:extLst>
          </p:cNvPr>
          <p:cNvSpPr/>
          <p:nvPr/>
        </p:nvSpPr>
        <p:spPr>
          <a:xfrm>
            <a:off x="6740165" y="2724346"/>
            <a:ext cx="75414" cy="75415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61F288-1177-EBD7-4328-62703C19C957}"/>
              </a:ext>
            </a:extLst>
          </p:cNvPr>
          <p:cNvSpPr/>
          <p:nvPr/>
        </p:nvSpPr>
        <p:spPr>
          <a:xfrm>
            <a:off x="7627856" y="3598990"/>
            <a:ext cx="75414" cy="754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4119c366_0_6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K-means</a:t>
            </a:r>
            <a:endParaRPr sz="2820" dirty="0"/>
          </a:p>
        </p:txBody>
      </p:sp>
      <p:pic>
        <p:nvPicPr>
          <p:cNvPr id="2050" name="Picture 2" descr="Top three mistakes with K-Means Clustering during data analysis">
            <a:extLst>
              <a:ext uri="{FF2B5EF4-FFF2-40B4-BE49-F238E27FC236}">
                <a16:creationId xmlns:a16="http://schemas.microsoft.com/office/drawing/2014/main" id="{EFC88418-A1B6-F0D2-C449-95905877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4" y="1721085"/>
            <a:ext cx="11791479" cy="373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0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Gaussian Mixture Model (GMM)</a:t>
            </a:r>
            <a:endParaRPr sz="2820"/>
          </a:p>
        </p:txBody>
      </p:sp>
      <p:sp>
        <p:nvSpPr>
          <p:cNvPr id="119" name="Google Shape;119;gf94119c366_0_13"/>
          <p:cNvSpPr txBox="1">
            <a:spLocks noGrp="1"/>
          </p:cNvSpPr>
          <p:nvPr>
            <p:ph type="body" idx="1"/>
          </p:nvPr>
        </p:nvSpPr>
        <p:spPr>
          <a:xfrm>
            <a:off x="838200" y="1608675"/>
            <a:ext cx="5334000" cy="505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>
              <a:lnSpc>
                <a:spcPct val="100000"/>
              </a:lnSpc>
            </a:pPr>
            <a:r>
              <a:rPr lang="en-US" sz="1900" dirty="0"/>
              <a:t>k-means only considers mean points</a:t>
            </a:r>
          </a:p>
          <a:p>
            <a:pPr marL="342900">
              <a:lnSpc>
                <a:spcPct val="100000"/>
              </a:lnSpc>
            </a:pPr>
            <a:r>
              <a:rPr lang="en-US" sz="1900" dirty="0"/>
              <a:t>GMM considers mean and (co-)variance</a:t>
            </a:r>
          </a:p>
          <a:p>
            <a:pPr marL="342900">
              <a:lnSpc>
                <a:spcPct val="100000"/>
              </a:lnSpc>
            </a:pPr>
            <a:r>
              <a:rPr lang="en-US" sz="1900" dirty="0"/>
              <a:t>Fit </a:t>
            </a:r>
            <a:r>
              <a:rPr lang="en-US" sz="1900" i="1" dirty="0"/>
              <a:t>M </a:t>
            </a:r>
            <a:r>
              <a:rPr lang="en-US" sz="1900" dirty="0"/>
              <a:t>Gaussian components by </a:t>
            </a:r>
            <a:r>
              <a:rPr lang="en-US" sz="1900" dirty="0" err="1"/>
              <a:t>maximising</a:t>
            </a:r>
            <a:r>
              <a:rPr lang="en-US" sz="1900" dirty="0"/>
              <a:t> log-likelihood</a:t>
            </a:r>
          </a:p>
          <a:p>
            <a:pPr marL="342900">
              <a:lnSpc>
                <a:spcPct val="100000"/>
              </a:lnSpc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9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900" dirty="0"/>
              <a:t>x – datapoint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900" dirty="0"/>
              <a:t>𝜽 - gaussian parameters {(</a:t>
            </a:r>
            <a:r>
              <a:rPr lang="en-US" sz="1900" dirty="0" err="1"/>
              <a:t>μ</a:t>
            </a:r>
            <a:r>
              <a:rPr lang="en-US" sz="1900" baseline="-25000" dirty="0" err="1"/>
              <a:t>m</a:t>
            </a:r>
            <a:r>
              <a:rPr lang="en-US" sz="1900" dirty="0"/>
              <a:t>, </a:t>
            </a:r>
            <a:r>
              <a:rPr lang="en-US" sz="1900" dirty="0" err="1"/>
              <a:t>Σ</a:t>
            </a:r>
            <a:r>
              <a:rPr lang="en-US" sz="1900" baseline="-25000" dirty="0" err="1"/>
              <a:t>m</a:t>
            </a:r>
            <a:r>
              <a:rPr lang="en-US" sz="1900" dirty="0"/>
              <a:t>): 0≤m≤M}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900" dirty="0"/>
              <a:t>α - mixing coefficient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l-GR" sz="1900" dirty="0"/>
              <a:t>Φ</a:t>
            </a:r>
            <a:r>
              <a:rPr lang="en-US" sz="1900" dirty="0"/>
              <a:t> – probability density function </a:t>
            </a:r>
            <a:endParaRPr sz="1900" dirty="0"/>
          </a:p>
        </p:txBody>
      </p:sp>
      <p:sp>
        <p:nvSpPr>
          <p:cNvPr id="120" name="Google Shape;120;gf94119c366_0_13"/>
          <p:cNvSpPr txBox="1">
            <a:spLocks noGrp="1"/>
          </p:cNvSpPr>
          <p:nvPr>
            <p:ph type="body" idx="2"/>
          </p:nvPr>
        </p:nvSpPr>
        <p:spPr>
          <a:xfrm>
            <a:off x="6172200" y="1608667"/>
            <a:ext cx="5181600" cy="4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21" name="Google Shape;121;gf94119c366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4575" y="1608663"/>
            <a:ext cx="4972050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f94119c366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0150" y="3359839"/>
            <a:ext cx="437197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5E07B1-351C-A8DA-82D0-3BDEEBE0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60102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Initial Random Guess</a:t>
            </a:r>
            <a:endParaRPr sz="28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C46BB-B3D0-026F-7593-F5D6BE31E173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68886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31978E1-4E5A-56BB-DE23-DF133805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601027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1</a:t>
            </a:r>
            <a:r>
              <a:rPr lang="en-US" sz="2820" baseline="30000" dirty="0"/>
              <a:t>st</a:t>
            </a:r>
            <a:r>
              <a:rPr lang="en-US" sz="2820" dirty="0"/>
              <a:t> Iteration</a:t>
            </a:r>
            <a:endParaRPr sz="282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97330-91DA-A350-E80B-7E2EFE944360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60287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881D05D2-5151-AF76-E81C-AB6AC1CB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60198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2</a:t>
            </a:r>
            <a:r>
              <a:rPr lang="en-US" sz="2820" baseline="30000" dirty="0"/>
              <a:t>nd</a:t>
            </a:r>
            <a:r>
              <a:rPr lang="en-US" sz="2820" dirty="0"/>
              <a:t> Iteration</a:t>
            </a:r>
            <a:endParaRPr sz="28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D939A-3BA1-0D9F-8FE1-AD2D9CF3B308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72954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83C80C4-7AAC-9DAA-4517-7B3F78B7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60293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3</a:t>
            </a:r>
            <a:r>
              <a:rPr lang="en-US" sz="2820" baseline="30000" dirty="0"/>
              <a:t>rd</a:t>
            </a:r>
            <a:r>
              <a:rPr lang="en-US" sz="2820" dirty="0"/>
              <a:t> Iteration</a:t>
            </a:r>
            <a:endParaRPr sz="282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8CFEB-3057-4E54-BBC0-A3F456658EEE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395437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f9189437fb_0_55"/>
          <p:cNvSpPr txBox="1">
            <a:spLocks noGrp="1"/>
          </p:cNvSpPr>
          <p:nvPr>
            <p:ph type="ctrTitle"/>
          </p:nvPr>
        </p:nvSpPr>
        <p:spPr>
          <a:xfrm>
            <a:off x="2649843" y="580251"/>
            <a:ext cx="66294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55" name="Google Shape;55;gf9189437fb_0_55"/>
          <p:cNvSpPr txBox="1">
            <a:spLocks noGrp="1"/>
          </p:cNvSpPr>
          <p:nvPr>
            <p:ph type="subTitle" idx="1"/>
          </p:nvPr>
        </p:nvSpPr>
        <p:spPr>
          <a:xfrm>
            <a:off x="620574" y="1658650"/>
            <a:ext cx="10212300" cy="4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is Model selection?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Challenges in model selection for clustering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Clustering algorithms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Colorectal Tissue Biopsy and Clustering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Your task and dataset details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Expected results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BA53513-86E3-7FB1-810D-CF8712B9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60198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4</a:t>
            </a:r>
            <a:r>
              <a:rPr lang="en-US" sz="2820" baseline="30000" dirty="0"/>
              <a:t>th</a:t>
            </a:r>
            <a:r>
              <a:rPr lang="en-US" sz="2820" dirty="0"/>
              <a:t> Iteration</a:t>
            </a:r>
            <a:endParaRPr sz="28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2609E-1E77-F024-7CC9-B618AEDA2733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881162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83FA7DE-61F6-73D8-8A0A-2A673E5CD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60198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5</a:t>
            </a:r>
            <a:r>
              <a:rPr lang="en-US" sz="2820" baseline="30000" dirty="0"/>
              <a:t>th</a:t>
            </a:r>
            <a:r>
              <a:rPr lang="en-US" sz="2820" dirty="0"/>
              <a:t> Iteration</a:t>
            </a:r>
            <a:endParaRPr sz="282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E5F8C-8903-9696-C798-D02748C8E034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3555259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0879D36-AD0D-8E9D-BEB8-19EE7A42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60198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6</a:t>
            </a:r>
            <a:r>
              <a:rPr lang="en-US" sz="2820" baseline="30000" dirty="0"/>
              <a:t>th</a:t>
            </a:r>
            <a:r>
              <a:rPr lang="en-US" sz="2820" dirty="0"/>
              <a:t> Iteration…</a:t>
            </a:r>
            <a:endParaRPr sz="282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1AD33-4C99-B1C4-6A20-5B2A66F3925B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463609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7C536A3-E57B-DA29-ABDF-CB6904B7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…20</a:t>
            </a:r>
            <a:r>
              <a:rPr lang="en-US" sz="2820" baseline="30000" dirty="0"/>
              <a:t>th</a:t>
            </a:r>
            <a:r>
              <a:rPr lang="en-US" sz="2820" dirty="0"/>
              <a:t> Iteration</a:t>
            </a:r>
            <a:endParaRPr sz="282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B6A79-E319-CF19-529F-38E08757816A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1286791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Gaussian Mixture Model (GMM)</a:t>
            </a:r>
            <a:endParaRPr sz="2820"/>
          </a:p>
        </p:txBody>
      </p:sp>
      <p:sp>
        <p:nvSpPr>
          <p:cNvPr id="4" name="Google Shape;119;gf94119c366_0_13">
            <a:extLst>
              <a:ext uri="{FF2B5EF4-FFF2-40B4-BE49-F238E27FC236}">
                <a16:creationId xmlns:a16="http://schemas.microsoft.com/office/drawing/2014/main" id="{904300EF-B30A-CA48-460C-E12952F02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763" y="5018135"/>
            <a:ext cx="53340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4400" dirty="0"/>
              <a:t>Bio Assay Data</a:t>
            </a:r>
            <a:endParaRPr sz="44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4376FCA-0003-18FF-DDFC-338852EC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547" y="885326"/>
            <a:ext cx="5864225" cy="58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74ED3D-94C2-F68C-9DE3-4ED342FD3EB4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49632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Gaussian Mixture Model (GMM)</a:t>
            </a:r>
            <a:endParaRPr sz="2820"/>
          </a:p>
        </p:txBody>
      </p:sp>
      <p:sp>
        <p:nvSpPr>
          <p:cNvPr id="4" name="Google Shape;119;gf94119c366_0_13">
            <a:extLst>
              <a:ext uri="{FF2B5EF4-FFF2-40B4-BE49-F238E27FC236}">
                <a16:creationId xmlns:a16="http://schemas.microsoft.com/office/drawing/2014/main" id="{904300EF-B30A-CA48-460C-E12952F02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763" y="5018135"/>
            <a:ext cx="53340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4400" dirty="0"/>
              <a:t>Bio Assay Data</a:t>
            </a:r>
            <a:endParaRPr sz="44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3E46F9B-B933-FA8F-68D5-B3594E55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91" y="875899"/>
            <a:ext cx="58864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F08641-8C65-970E-F5BE-B37D71049165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20734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4119c366_0_13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Gaussian Mixture Model (GMM)</a:t>
            </a:r>
            <a:endParaRPr sz="2820"/>
          </a:p>
        </p:txBody>
      </p:sp>
      <p:sp>
        <p:nvSpPr>
          <p:cNvPr id="4" name="Google Shape;119;gf94119c366_0_13">
            <a:extLst>
              <a:ext uri="{FF2B5EF4-FFF2-40B4-BE49-F238E27FC236}">
                <a16:creationId xmlns:a16="http://schemas.microsoft.com/office/drawing/2014/main" id="{904300EF-B30A-CA48-460C-E12952F02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763" y="5018135"/>
            <a:ext cx="53340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4400" dirty="0"/>
              <a:t>Bio Assay Data</a:t>
            </a:r>
            <a:endParaRPr sz="44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528547A-76BC-443D-3A7B-DE282497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120" y="967038"/>
            <a:ext cx="5840413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781BE4-1D4E-5E2C-08A6-8246DD2CF7B7}"/>
              </a:ext>
            </a:extLst>
          </p:cNvPr>
          <p:cNvSpPr txBox="1"/>
          <p:nvPr/>
        </p:nvSpPr>
        <p:spPr>
          <a:xfrm>
            <a:off x="7553739" y="6549887"/>
            <a:ext cx="456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credit Prof A Moore,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134306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94119c366_0_20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Hierarchical Clustering (HC)</a:t>
            </a:r>
            <a:endParaRPr sz="2820"/>
          </a:p>
        </p:txBody>
      </p:sp>
      <p:sp>
        <p:nvSpPr>
          <p:cNvPr id="129" name="Google Shape;129;gf94119c366_0_20"/>
          <p:cNvSpPr txBox="1">
            <a:spLocks noGrp="1"/>
          </p:cNvSpPr>
          <p:nvPr>
            <p:ph type="body" idx="1"/>
          </p:nvPr>
        </p:nvSpPr>
        <p:spPr>
          <a:xfrm>
            <a:off x="6489688" y="2003051"/>
            <a:ext cx="5181600" cy="51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GB" sz="2000" dirty="0"/>
              <a:t>Consider each data point as separate cluster. </a:t>
            </a:r>
          </a:p>
          <a:p>
            <a:pPr marL="285750" indent="-285750">
              <a:lnSpc>
                <a:spcPct val="100000"/>
              </a:lnSpc>
            </a:pPr>
            <a:r>
              <a:rPr lang="en-GB" sz="2000" dirty="0"/>
              <a:t>Consecutively merge clusters until all clusters are connected or specified number of clusters are obtained.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2000" i="1" dirty="0"/>
              <a:t>Dendrograms</a:t>
            </a:r>
            <a:r>
              <a:rPr lang="en-GB" sz="2000" dirty="0"/>
              <a:t> illustrate distance between clusters.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No assumption on number of clusters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pic>
        <p:nvPicPr>
          <p:cNvPr id="131" name="Google Shape;131;gf94119c366_0_20"/>
          <p:cNvPicPr preferRelativeResize="0"/>
          <p:nvPr/>
        </p:nvPicPr>
        <p:blipFill rotWithShape="1">
          <a:blip r:embed="rId3">
            <a:alphaModFix/>
          </a:blip>
          <a:srcRect t="9222"/>
          <a:stretch/>
        </p:blipFill>
        <p:spPr>
          <a:xfrm>
            <a:off x="228627" y="2003051"/>
            <a:ext cx="6072525" cy="362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94119c366_0_20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Hierarchical Clustering (HC)</a:t>
            </a:r>
            <a:endParaRPr sz="2820"/>
          </a:p>
        </p:txBody>
      </p:sp>
      <p:pic>
        <p:nvPicPr>
          <p:cNvPr id="1026" name="Picture 2" descr="The emergence of SARS-CoV-2 in Europe and North America | Science">
            <a:extLst>
              <a:ext uri="{FF2B5EF4-FFF2-40B4-BE49-F238E27FC236}">
                <a16:creationId xmlns:a16="http://schemas.microsoft.com/office/drawing/2014/main" id="{3BCEEA5C-8184-330B-7F19-A092046B9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62" y="1405526"/>
            <a:ext cx="7513888" cy="541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1561-FE31-BD6F-385E-2EC9ADBA85BC}"/>
              </a:ext>
            </a:extLst>
          </p:cNvPr>
          <p:cNvSpPr txBox="1"/>
          <p:nvPr/>
        </p:nvSpPr>
        <p:spPr>
          <a:xfrm>
            <a:off x="9407950" y="6287824"/>
            <a:ext cx="267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595959"/>
                </a:solidFill>
                <a:effectLst/>
                <a:latin typeface="roboto" panose="02000000000000000000" pitchFamily="2" charset="0"/>
                <a:hlinkClick r:id="rId4"/>
              </a:rPr>
              <a:t>DOI: 10.1126/science.abc8169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57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94119c366_0_20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Graph Theory</a:t>
            </a:r>
            <a:endParaRPr sz="2820" dirty="0"/>
          </a:p>
        </p:txBody>
      </p:sp>
      <p:pic>
        <p:nvPicPr>
          <p:cNvPr id="2" name="Picture 2" descr="How To Get Started with Social Network Analysis | by Mitchell Telatnik |  Towards Data Science">
            <a:extLst>
              <a:ext uri="{FF2B5EF4-FFF2-40B4-BE49-F238E27FC236}">
                <a16:creationId xmlns:a16="http://schemas.microsoft.com/office/drawing/2014/main" id="{7DAE2DF3-894A-3A2F-1EF8-B0CED5E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2" y="1586949"/>
            <a:ext cx="5459894" cy="54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726AA2-05A4-2E45-07FC-477F335DD3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31"/>
          <a:stretch/>
        </p:blipFill>
        <p:spPr>
          <a:xfrm>
            <a:off x="4998082" y="1057888"/>
            <a:ext cx="6659219" cy="49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33a934958_1_1"/>
          <p:cNvSpPr txBox="1">
            <a:spLocks noGrp="1"/>
          </p:cNvSpPr>
          <p:nvPr>
            <p:ph type="ctrTitle"/>
          </p:nvPr>
        </p:nvSpPr>
        <p:spPr>
          <a:xfrm>
            <a:off x="2649843" y="580251"/>
            <a:ext cx="66294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Model selection</a:t>
            </a:r>
            <a:endParaRPr/>
          </a:p>
        </p:txBody>
      </p:sp>
      <p:sp>
        <p:nvSpPr>
          <p:cNvPr id="62" name="Google Shape;62;gf33a934958_1_1"/>
          <p:cNvSpPr txBox="1">
            <a:spLocks noGrp="1"/>
          </p:cNvSpPr>
          <p:nvPr>
            <p:ph type="subTitle" idx="1"/>
          </p:nvPr>
        </p:nvSpPr>
        <p:spPr>
          <a:xfrm>
            <a:off x="620574" y="1658650"/>
            <a:ext cx="10212300" cy="4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Choosing the best model candidate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family of algorithms (e.g. Logistic regression, KNN)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different hyperparameters (e.g. </a:t>
            </a:r>
            <a:r>
              <a:rPr lang="en-US" dirty="0" err="1"/>
              <a:t>regularisation</a:t>
            </a:r>
            <a:r>
              <a:rPr lang="en-US" dirty="0"/>
              <a:t> strength, number of </a:t>
            </a:r>
            <a:r>
              <a:rPr lang="en-US" dirty="0" err="1"/>
              <a:t>neighbours</a:t>
            </a:r>
            <a:r>
              <a:rPr lang="en-US" dirty="0"/>
              <a:t>)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is ‘the best model’? 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Define objective (e.g. accuracy, </a:t>
            </a:r>
            <a:r>
              <a:rPr lang="en-US" dirty="0" err="1"/>
              <a:t>minimise</a:t>
            </a:r>
            <a:r>
              <a:rPr lang="en-US" dirty="0"/>
              <a:t> false positives,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Complexity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Computability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Ease of Implementation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D3DA-80C9-E301-01DA-57C1DACE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Sense of Arbitrary Shapes</a:t>
            </a:r>
          </a:p>
        </p:txBody>
      </p:sp>
      <p:pic>
        <p:nvPicPr>
          <p:cNvPr id="3074" name="Picture 2" descr="Tube Boob: Behold, the Geographically Accurate Map of the ...">
            <a:extLst>
              <a:ext uri="{FF2B5EF4-FFF2-40B4-BE49-F238E27FC236}">
                <a16:creationId xmlns:a16="http://schemas.microsoft.com/office/drawing/2014/main" id="{42BBD93A-3BC8-EFA0-486B-F4303E056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03" y="1479419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ameslink to be added to London's Tube map | Evening Standard">
            <a:extLst>
              <a:ext uri="{FF2B5EF4-FFF2-40B4-BE49-F238E27FC236}">
                <a16:creationId xmlns:a16="http://schemas.microsoft.com/office/drawing/2014/main" id="{BA7FB367-B400-CBEE-0D52-9D01BA58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59" y="1970202"/>
            <a:ext cx="6358038" cy="42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05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4119c366_0_27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Graph-based clustering</a:t>
            </a:r>
            <a:endParaRPr sz="2820" dirty="0"/>
          </a:p>
        </p:txBody>
      </p:sp>
      <p:pic>
        <p:nvPicPr>
          <p:cNvPr id="13314" name="Picture 2" descr="Graph Algorithms in Neo4j: Louvain Modularity">
            <a:extLst>
              <a:ext uri="{FF2B5EF4-FFF2-40B4-BE49-F238E27FC236}">
                <a16:creationId xmlns:a16="http://schemas.microsoft.com/office/drawing/2014/main" id="{B2A4651A-0613-0CEF-6F40-070828892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b="6699"/>
          <a:stretch/>
        </p:blipFill>
        <p:spPr bwMode="auto">
          <a:xfrm>
            <a:off x="5495826" y="1898726"/>
            <a:ext cx="6218329" cy="367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Mapping the types of modularity in open-source hardware | Design Science |  Cambridge Core">
            <a:extLst>
              <a:ext uri="{FF2B5EF4-FFF2-40B4-BE49-F238E27FC236}">
                <a16:creationId xmlns:a16="http://schemas.microsoft.com/office/drawing/2014/main" id="{830D8560-DF7C-F640-3200-328A07960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1"/>
          <a:stretch/>
        </p:blipFill>
        <p:spPr bwMode="auto">
          <a:xfrm>
            <a:off x="814258" y="1590719"/>
            <a:ext cx="2375556" cy="21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apping the types of modularity in open-source hardware | Design Science |  Cambridge Core">
            <a:extLst>
              <a:ext uri="{FF2B5EF4-FFF2-40B4-BE49-F238E27FC236}">
                <a16:creationId xmlns:a16="http://schemas.microsoft.com/office/drawing/2014/main" id="{EA231562-F6A6-4A33-9019-4C4EB76F6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2" r="31899"/>
          <a:stretch/>
        </p:blipFill>
        <p:spPr bwMode="auto">
          <a:xfrm>
            <a:off x="655494" y="3736953"/>
            <a:ext cx="2375556" cy="21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apping the types of modularity in open-source hardware | Design Science |  Cambridge Core">
            <a:extLst>
              <a:ext uri="{FF2B5EF4-FFF2-40B4-BE49-F238E27FC236}">
                <a16:creationId xmlns:a16="http://schemas.microsoft.com/office/drawing/2014/main" id="{75B8B38D-64B8-9D62-6B98-82B096D92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0"/>
          <a:stretch/>
        </p:blipFill>
        <p:spPr bwMode="auto">
          <a:xfrm>
            <a:off x="2928593" y="2642701"/>
            <a:ext cx="2152673" cy="21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4119c366_0_27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Louvain Clustering</a:t>
            </a:r>
            <a:endParaRPr sz="2820"/>
          </a:p>
        </p:txBody>
      </p:sp>
      <p:sp>
        <p:nvSpPr>
          <p:cNvPr id="138" name="Google Shape;138;gf94119c366_0_27"/>
          <p:cNvSpPr txBox="1">
            <a:spLocks noGrp="1"/>
          </p:cNvSpPr>
          <p:nvPr>
            <p:ph type="body" idx="1"/>
          </p:nvPr>
        </p:nvSpPr>
        <p:spPr>
          <a:xfrm>
            <a:off x="452487" y="1608676"/>
            <a:ext cx="4911365" cy="5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/>
              <a:t>Each data point represented as a node </a:t>
            </a:r>
            <a:endParaRPr sz="2000" dirty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/>
              <a:t>Similarity between two data points represented by an edge</a:t>
            </a: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/>
              <a:t>Assign nodes to different clusters by Modularity</a:t>
            </a:r>
            <a:endParaRPr sz="2000" dirty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/>
              <a:t>Clusters repeatedly combined until no improvement in modularity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i="1" dirty="0"/>
              <a:t>Resolution </a:t>
            </a:r>
            <a:r>
              <a:rPr lang="en-US" dirty="0"/>
              <a:t>parameter in modularity function determines number of clusters.</a:t>
            </a:r>
            <a:endParaRPr b="1" dirty="0"/>
          </a:p>
        </p:txBody>
      </p:sp>
      <p:pic>
        <p:nvPicPr>
          <p:cNvPr id="139" name="Google Shape;139;gf94119c366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3535" y="1608676"/>
            <a:ext cx="6513921" cy="450931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87540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33a934958_1_20"/>
          <p:cNvSpPr txBox="1">
            <a:spLocks noGrp="1"/>
          </p:cNvSpPr>
          <p:nvPr>
            <p:ph type="ctrTitle"/>
          </p:nvPr>
        </p:nvSpPr>
        <p:spPr>
          <a:xfrm>
            <a:off x="2649851" y="580250"/>
            <a:ext cx="79731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What make model selection for clustering challenging?</a:t>
            </a:r>
            <a:endParaRPr sz="2820"/>
          </a:p>
        </p:txBody>
      </p:sp>
      <p:sp>
        <p:nvSpPr>
          <p:cNvPr id="148" name="Google Shape;148;gf33a934958_1_20"/>
          <p:cNvSpPr txBox="1">
            <a:spLocks noGrp="1"/>
          </p:cNvSpPr>
          <p:nvPr>
            <p:ph type="subTitle" idx="1"/>
          </p:nvPr>
        </p:nvSpPr>
        <p:spPr>
          <a:xfrm>
            <a:off x="620574" y="1658650"/>
            <a:ext cx="10212300" cy="4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00100" lvl="1" indent="-342900"/>
            <a:r>
              <a:rPr lang="en-US" dirty="0"/>
              <a:t>No labels</a:t>
            </a:r>
          </a:p>
          <a:p>
            <a:pPr marL="800100" lvl="1" indent="-342900"/>
            <a:r>
              <a:rPr lang="en-US" dirty="0"/>
              <a:t>Outcomes are subjective</a:t>
            </a:r>
          </a:p>
          <a:p>
            <a:pPr marL="800100" lvl="1" indent="-342900"/>
            <a:r>
              <a:rPr lang="en-US" dirty="0"/>
              <a:t>Hard to define model performance (cluster quality)</a:t>
            </a:r>
          </a:p>
          <a:p>
            <a:pPr marL="800100" lvl="1" indent="-342900"/>
            <a:r>
              <a:rPr lang="en-US" dirty="0"/>
              <a:t>Sensitive to different clustering algorithms and different feature spaces</a:t>
            </a:r>
          </a:p>
          <a:p>
            <a:pPr marL="800100" lvl="1" indent="-342900"/>
            <a:endParaRPr lang="en-US" dirty="0"/>
          </a:p>
          <a:p>
            <a:pPr marL="457200" lvl="1" indent="0">
              <a:buNone/>
            </a:pPr>
            <a:r>
              <a:rPr lang="en-US" sz="3200" dirty="0"/>
              <a:t>How do we evaluate then?</a:t>
            </a:r>
          </a:p>
          <a:p>
            <a:pPr marL="457200" lvl="1" indent="0"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4119c366_0_99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V-measure</a:t>
            </a:r>
            <a:endParaRPr sz="2820"/>
          </a:p>
        </p:txBody>
      </p:sp>
      <p:sp>
        <p:nvSpPr>
          <p:cNvPr id="230" name="Google Shape;230;gf94119c366_0_99"/>
          <p:cNvSpPr txBox="1">
            <a:spLocks noGrp="1"/>
          </p:cNvSpPr>
          <p:nvPr>
            <p:ph type="body" idx="1"/>
          </p:nvPr>
        </p:nvSpPr>
        <p:spPr>
          <a:xfrm>
            <a:off x="838200" y="1608667"/>
            <a:ext cx="5181600" cy="4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/>
              <a:t>Given ground truth labels: </a:t>
            </a:r>
            <a:r>
              <a:rPr lang="en-US" sz="1800" dirty="0"/>
              <a:t>Use them!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homogeneity: each cluster contains only members of a single class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completeness: members of a given class are assigned to the same cluster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V-measure is the average (harmonic mean) of the two metrics</a:t>
            </a:r>
            <a:endParaRPr sz="1800" dirty="0"/>
          </a:p>
        </p:txBody>
      </p:sp>
      <p:sp>
        <p:nvSpPr>
          <p:cNvPr id="231" name="Google Shape;231;gf94119c366_0_99"/>
          <p:cNvSpPr txBox="1">
            <a:spLocks noGrp="1"/>
          </p:cNvSpPr>
          <p:nvPr>
            <p:ph type="body" idx="2"/>
          </p:nvPr>
        </p:nvSpPr>
        <p:spPr>
          <a:xfrm>
            <a:off x="6172200" y="1608667"/>
            <a:ext cx="5181600" cy="4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32" name="Google Shape;232;gf94119c366_0_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1608675"/>
            <a:ext cx="5369575" cy="469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94119c366_0_92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Silhouette Score</a:t>
            </a:r>
            <a:endParaRPr sz="282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/>
          </a:p>
        </p:txBody>
      </p:sp>
      <p:sp>
        <p:nvSpPr>
          <p:cNvPr id="220" name="Google Shape;220;gf94119c366_0_92"/>
          <p:cNvSpPr txBox="1">
            <a:spLocks noGrp="1"/>
          </p:cNvSpPr>
          <p:nvPr>
            <p:ph type="body" idx="1"/>
          </p:nvPr>
        </p:nvSpPr>
        <p:spPr>
          <a:xfrm>
            <a:off x="838200" y="1608667"/>
            <a:ext cx="5181600" cy="4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/>
              <a:t>If the ground truth labels are not known:</a:t>
            </a:r>
            <a:r>
              <a:rPr lang="en-US" sz="18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Evaluate </a:t>
            </a:r>
            <a:r>
              <a:rPr lang="en-GB" sz="1800" dirty="0"/>
              <a:t>on structure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285750" indent="-285750">
              <a:lnSpc>
                <a:spcPct val="100000"/>
              </a:lnSpc>
              <a:buClr>
                <a:schemeClr val="dk2"/>
              </a:buClr>
              <a:buSzPts val="1100"/>
            </a:pPr>
            <a:r>
              <a:rPr lang="en-US" sz="1800" dirty="0"/>
              <a:t>-1: incorrect clustering</a:t>
            </a:r>
          </a:p>
          <a:p>
            <a:pPr marL="285750" indent="-285750">
              <a:lnSpc>
                <a:spcPct val="100000"/>
              </a:lnSpc>
              <a:buClr>
                <a:schemeClr val="dk2"/>
              </a:buClr>
              <a:buSzPts val="1100"/>
            </a:pPr>
            <a:r>
              <a:rPr lang="en-US" sz="1800" dirty="0"/>
              <a:t>≈0: overlapping clusters.</a:t>
            </a:r>
          </a:p>
          <a:p>
            <a:pPr marL="285750" indent="-285750">
              <a:lnSpc>
                <a:spcPct val="100000"/>
              </a:lnSpc>
              <a:buClr>
                <a:schemeClr val="dk2"/>
              </a:buClr>
              <a:buSzPts val="1100"/>
            </a:pPr>
            <a:r>
              <a:rPr lang="en-US" sz="1800" dirty="0"/>
              <a:t>+1: highly dense clustering 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 dirty="0"/>
              <a:t>Higher score means clusters are dense and well separated</a:t>
            </a:r>
            <a:endParaRPr sz="1800" dirty="0"/>
          </a:p>
        </p:txBody>
      </p:sp>
      <p:sp>
        <p:nvSpPr>
          <p:cNvPr id="221" name="Google Shape;221;gf94119c366_0_92"/>
          <p:cNvSpPr txBox="1">
            <a:spLocks noGrp="1"/>
          </p:cNvSpPr>
          <p:nvPr>
            <p:ph type="body" idx="2"/>
          </p:nvPr>
        </p:nvSpPr>
        <p:spPr>
          <a:xfrm>
            <a:off x="6324588" y="3563225"/>
            <a:ext cx="5181600" cy="29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-US" sz="1600" dirty="0"/>
              <a:t>Mean distance between a sample and all other points in the same class</a:t>
            </a:r>
            <a:endParaRPr sz="1600"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 sz="1600" dirty="0"/>
              <a:t>The mean distance between a sample and all other points in the next nearest cluster</a:t>
            </a:r>
            <a:endParaRPr sz="1600" dirty="0"/>
          </a:p>
        </p:txBody>
      </p:sp>
      <p:pic>
        <p:nvPicPr>
          <p:cNvPr id="222" name="Google Shape;222;gf94119c366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363" y="4200400"/>
            <a:ext cx="2291281" cy="10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f94119c366_0_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316274"/>
            <a:ext cx="5524826" cy="30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33a934958_1_58"/>
          <p:cNvSpPr txBox="1">
            <a:spLocks noGrp="1"/>
          </p:cNvSpPr>
          <p:nvPr>
            <p:ph type="ctrTitle"/>
          </p:nvPr>
        </p:nvSpPr>
        <p:spPr>
          <a:xfrm>
            <a:off x="2649843" y="580251"/>
            <a:ext cx="66294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Introduction to digital pathology</a:t>
            </a:r>
            <a:endParaRPr dirty="0"/>
          </a:p>
        </p:txBody>
      </p:sp>
      <p:pic>
        <p:nvPicPr>
          <p:cNvPr id="14340" name="Picture 4" descr="Generalized Categorisation of Digital Pathology Whole Image Slides using  Unsupervised Learning | by Mostafa Ibrahim | Towards Data Science">
            <a:extLst>
              <a:ext uri="{FF2B5EF4-FFF2-40B4-BE49-F238E27FC236}">
                <a16:creationId xmlns:a16="http://schemas.microsoft.com/office/drawing/2014/main" id="{0B7FF8DC-2878-98DE-BB2F-B6C03803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56" y="3429000"/>
            <a:ext cx="5894653" cy="313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147A2FE9-01F8-E21C-0483-32EB639D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138" y="1369851"/>
            <a:ext cx="6325287" cy="50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Google Shape;156;gf33a934958_1_58"/>
          <p:cNvSpPr txBox="1">
            <a:spLocks noGrp="1"/>
          </p:cNvSpPr>
          <p:nvPr>
            <p:ph type="subTitle" idx="1"/>
          </p:nvPr>
        </p:nvSpPr>
        <p:spPr>
          <a:xfrm>
            <a:off x="620575" y="1658650"/>
            <a:ext cx="4348200" cy="4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GB" sz="1900" dirty="0"/>
              <a:t>Cancer diagnosed by biopsy</a:t>
            </a:r>
          </a:p>
          <a:p>
            <a:pPr marL="342900" indent="-342900">
              <a:lnSpc>
                <a:spcPct val="100000"/>
              </a:lnSpc>
            </a:pPr>
            <a:r>
              <a:rPr lang="en-GB" sz="1900" dirty="0"/>
              <a:t>Removed tissue analysed under digital microscope</a:t>
            </a:r>
          </a:p>
          <a:p>
            <a:pPr marL="342900" indent="-342900">
              <a:lnSpc>
                <a:spcPct val="100000"/>
              </a:lnSpc>
            </a:pPr>
            <a:r>
              <a:rPr lang="en-GB" sz="1900" dirty="0"/>
              <a:t>20Gb on average ~100000x100000 pixels</a:t>
            </a:r>
            <a:endParaRPr sz="19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f33a934958_1_58"/>
          <p:cNvPicPr preferRelativeResize="0"/>
          <p:nvPr/>
        </p:nvPicPr>
        <p:blipFill rotWithShape="1">
          <a:blip r:embed="rId3">
            <a:alphaModFix/>
          </a:blip>
          <a:srcRect t="19910"/>
          <a:stretch/>
        </p:blipFill>
        <p:spPr>
          <a:xfrm rot="16200000">
            <a:off x="8904725" y="-449698"/>
            <a:ext cx="2382725" cy="382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f33a934958_1_58"/>
          <p:cNvSpPr txBox="1">
            <a:spLocks noGrp="1"/>
          </p:cNvSpPr>
          <p:nvPr>
            <p:ph type="ctrTitle"/>
          </p:nvPr>
        </p:nvSpPr>
        <p:spPr>
          <a:xfrm>
            <a:off x="2649843" y="580251"/>
            <a:ext cx="66294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Image Processing</a:t>
            </a:r>
            <a:endParaRPr dirty="0"/>
          </a:p>
        </p:txBody>
      </p:sp>
      <p:sp>
        <p:nvSpPr>
          <p:cNvPr id="156" name="Google Shape;156;gf33a934958_1_58"/>
          <p:cNvSpPr txBox="1">
            <a:spLocks noGrp="1"/>
          </p:cNvSpPr>
          <p:nvPr>
            <p:ph type="subTitle" idx="1"/>
          </p:nvPr>
        </p:nvSpPr>
        <p:spPr>
          <a:xfrm>
            <a:off x="620575" y="1658650"/>
            <a:ext cx="4348200" cy="4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GB" sz="1900" dirty="0"/>
              <a:t>Break whole slide images (WSIs) into small patches</a:t>
            </a:r>
          </a:p>
          <a:p>
            <a:pPr marL="342900" indent="-342900">
              <a:lnSpc>
                <a:spcPct val="100000"/>
              </a:lnSpc>
            </a:pPr>
            <a:r>
              <a:rPr lang="en-GB" sz="1900" dirty="0"/>
              <a:t>(Dimensionality reduction/feature extraction)</a:t>
            </a:r>
          </a:p>
          <a:p>
            <a:pPr marL="342900" indent="-342900">
              <a:lnSpc>
                <a:spcPct val="100000"/>
              </a:lnSpc>
            </a:pPr>
            <a:r>
              <a:rPr lang="en-GB" sz="1900" dirty="0"/>
              <a:t>Cluster tissue patches</a:t>
            </a: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900" dirty="0"/>
              <a:t>Clustering gives statistical summary of visual features</a:t>
            </a: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900" dirty="0"/>
          </a:p>
        </p:txBody>
      </p:sp>
      <p:pic>
        <p:nvPicPr>
          <p:cNvPr id="157" name="Google Shape;157;gf33a934958_1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1253" y="2656128"/>
            <a:ext cx="4764247" cy="390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f33a934958_1_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245881">
            <a:off x="10963698" y="2191706"/>
            <a:ext cx="302966" cy="78771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f33a934958_1_58"/>
          <p:cNvSpPr txBox="1"/>
          <p:nvPr/>
        </p:nvSpPr>
        <p:spPr>
          <a:xfrm>
            <a:off x="5915813" y="1369851"/>
            <a:ext cx="215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whole slide image into patches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f33a934958_1_58"/>
          <p:cNvSpPr txBox="1"/>
          <p:nvPr/>
        </p:nvSpPr>
        <p:spPr>
          <a:xfrm>
            <a:off x="3518653" y="5670057"/>
            <a:ext cx="247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similar patches into the same clusters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56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9189437fb_0_35"/>
          <p:cNvSpPr txBox="1">
            <a:spLocks noGrp="1"/>
          </p:cNvSpPr>
          <p:nvPr>
            <p:ph type="ctrTitle"/>
          </p:nvPr>
        </p:nvSpPr>
        <p:spPr>
          <a:xfrm>
            <a:off x="2649843" y="580251"/>
            <a:ext cx="831353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-US" dirty="0"/>
              <a:t>Your task: model selection for tissue patch clustering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dirty="0"/>
          </a:p>
        </p:txBody>
      </p:sp>
      <p:sp>
        <p:nvSpPr>
          <p:cNvPr id="167" name="Google Shape;167;gf9189437fb_0_35"/>
          <p:cNvSpPr txBox="1">
            <a:spLocks noGrp="1"/>
          </p:cNvSpPr>
          <p:nvPr>
            <p:ph type="subTitle" idx="1"/>
          </p:nvPr>
        </p:nvSpPr>
        <p:spPr>
          <a:xfrm>
            <a:off x="620575" y="1658650"/>
            <a:ext cx="4348200" cy="4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2418"/>
              <a:buNone/>
            </a:pPr>
            <a:r>
              <a:rPr lang="en-US" sz="1900" dirty="0"/>
              <a:t>Dataset: </a:t>
            </a:r>
            <a:endParaRPr sz="1900" dirty="0"/>
          </a:p>
          <a:p>
            <a:pPr marL="457200" lvl="0" indent="-33118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5,000 colorectal cancer tissue patches.</a:t>
            </a:r>
            <a:endParaRPr sz="1900" dirty="0"/>
          </a:p>
          <a:p>
            <a:pPr marL="457200" lvl="0" indent="-331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9 tissue types:</a:t>
            </a:r>
          </a:p>
          <a:p>
            <a:pPr lvl="1" indent="-331184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900" dirty="0"/>
              <a:t>Adipose (ADI)</a:t>
            </a:r>
            <a:endParaRPr sz="1900" dirty="0"/>
          </a:p>
          <a:p>
            <a:pPr marL="914400" lvl="0" indent="-331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background (BACK)</a:t>
            </a:r>
            <a:endParaRPr sz="1900" dirty="0"/>
          </a:p>
          <a:p>
            <a:pPr marL="914400" lvl="0" indent="-331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debris (DEB)</a:t>
            </a:r>
            <a:endParaRPr sz="1900" dirty="0"/>
          </a:p>
          <a:p>
            <a:pPr marL="914400" lvl="0" indent="-331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lymphocytes (LYM)</a:t>
            </a:r>
            <a:endParaRPr sz="1900" dirty="0"/>
          </a:p>
          <a:p>
            <a:pPr marL="914400" lvl="0" indent="-331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mucus (MUC)</a:t>
            </a:r>
            <a:endParaRPr sz="1900" dirty="0"/>
          </a:p>
          <a:p>
            <a:pPr marL="914400" lvl="0" indent="-331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smooth muscle (MUS)</a:t>
            </a:r>
            <a:endParaRPr sz="1900" dirty="0"/>
          </a:p>
          <a:p>
            <a:pPr marL="914400" lvl="0" indent="-331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normal colon mucosa (NORM)</a:t>
            </a:r>
            <a:endParaRPr sz="1900" dirty="0"/>
          </a:p>
          <a:p>
            <a:pPr marL="914400" lvl="0" indent="-331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cancer-associated stroma (STR)</a:t>
            </a:r>
            <a:endParaRPr sz="1900" dirty="0"/>
          </a:p>
          <a:p>
            <a:pPr marL="914400" lvl="0" indent="-331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 dirty="0"/>
              <a:t>colorectal adenocarcinoma epithelium (TUM)</a:t>
            </a:r>
            <a:endParaRPr sz="1900" dirty="0"/>
          </a:p>
        </p:txBody>
      </p:sp>
      <p:pic>
        <p:nvPicPr>
          <p:cNvPr id="168" name="Google Shape;168;gf9189437fb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4525" y="1512100"/>
            <a:ext cx="6629400" cy="23626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064EC-1CA6-DBBF-7748-AF2517B37054}"/>
              </a:ext>
            </a:extLst>
          </p:cNvPr>
          <p:cNvSpPr txBox="1"/>
          <p:nvPr/>
        </p:nvSpPr>
        <p:spPr>
          <a:xfrm>
            <a:off x="5094525" y="4194928"/>
            <a:ext cx="66294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2418"/>
              <a:buNone/>
            </a:pPr>
            <a:r>
              <a:rPr lang="en-GB" sz="1800" b="1" u="sng" dirty="0"/>
              <a:t>Your task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2418"/>
              <a:buFont typeface="Arial" panose="020B0604020202020204" pitchFamily="34" charset="0"/>
              <a:buChar char="•"/>
            </a:pPr>
            <a:r>
              <a:rPr lang="en-GB" sz="1800" dirty="0"/>
              <a:t>Select appropriate clustering algorithms (</a:t>
            </a:r>
            <a:r>
              <a:rPr lang="en-GB" sz="1800" dirty="0" err="1"/>
              <a:t>Kmeans</a:t>
            </a:r>
            <a:r>
              <a:rPr lang="en-GB" sz="1800" dirty="0"/>
              <a:t>, GMM, HC, and Louvain, or </a:t>
            </a:r>
            <a:r>
              <a:rPr lang="en-GB" sz="1800" dirty="0" err="1"/>
              <a:t>HDBScan</a:t>
            </a:r>
            <a:r>
              <a:rPr lang="en-GB" sz="1800" dirty="0"/>
              <a:t>, Leiden or any other algorithm)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2418"/>
              <a:buFont typeface="Arial" panose="020B0604020202020204" pitchFamily="34" charset="0"/>
              <a:buChar char="•"/>
            </a:pPr>
            <a:r>
              <a:rPr lang="en-GB" sz="1800" dirty="0"/>
              <a:t>Apply to a cancer dataset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2418"/>
              <a:buFont typeface="Arial" panose="020B0604020202020204" pitchFamily="34" charset="0"/>
              <a:buChar char="•"/>
            </a:pPr>
            <a:r>
              <a:rPr lang="en-GB" sz="1800" dirty="0"/>
              <a:t>Assess model performance (Silhouette score/V measure)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33a934958_1_70"/>
          <p:cNvSpPr txBox="1">
            <a:spLocks noGrp="1"/>
          </p:cNvSpPr>
          <p:nvPr>
            <p:ph type="ctrTitle"/>
          </p:nvPr>
        </p:nvSpPr>
        <p:spPr>
          <a:xfrm>
            <a:off x="2649851" y="580250"/>
            <a:ext cx="8684912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Feature extraction and preprocessing has been done for you</a:t>
            </a:r>
            <a:endParaRPr dirty="0"/>
          </a:p>
        </p:txBody>
      </p:sp>
      <p:sp>
        <p:nvSpPr>
          <p:cNvPr id="175" name="Google Shape;175;gf33a934958_1_70"/>
          <p:cNvSpPr txBox="1">
            <a:spLocks noGrp="1"/>
          </p:cNvSpPr>
          <p:nvPr>
            <p:ph type="subTitle" idx="1"/>
          </p:nvPr>
        </p:nvSpPr>
        <p:spPr>
          <a:xfrm>
            <a:off x="620575" y="1658650"/>
            <a:ext cx="4554900" cy="4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32888">
              <a:lnSpc>
                <a:spcPct val="100000"/>
              </a:lnSpc>
              <a:buSzPts val="1642"/>
            </a:pPr>
            <a:r>
              <a:rPr lang="en-GB" sz="1642" b="1" dirty="0" err="1"/>
              <a:t>PathologyGAN</a:t>
            </a:r>
            <a:r>
              <a:rPr lang="en-GB" sz="1642" b="1" dirty="0"/>
              <a:t>:</a:t>
            </a:r>
          </a:p>
          <a:p>
            <a:pPr lvl="1" indent="-332888">
              <a:lnSpc>
                <a:spcPct val="100000"/>
              </a:lnSpc>
              <a:buSzPts val="1642"/>
            </a:pPr>
            <a:r>
              <a:rPr lang="en-GB" sz="1642" dirty="0"/>
              <a:t>state-of-the-art model for tissue images</a:t>
            </a:r>
          </a:p>
          <a:p>
            <a:pPr lvl="1" indent="-332888">
              <a:lnSpc>
                <a:spcPct val="100000"/>
              </a:lnSpc>
              <a:buSzPts val="1642"/>
            </a:pPr>
            <a:r>
              <a:rPr lang="en-GB" sz="1642" dirty="0"/>
              <a:t>Trained on unlabelled data</a:t>
            </a:r>
            <a:endParaRPr lang="en-US" sz="1642" dirty="0"/>
          </a:p>
          <a:p>
            <a:pPr marL="457200" lvl="0" indent="-33288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42"/>
              <a:buChar char="•"/>
            </a:pPr>
            <a:r>
              <a:rPr lang="en-US" sz="1642" b="1" dirty="0"/>
              <a:t>ResNet50/InceptionV3/VGG16:</a:t>
            </a:r>
          </a:p>
          <a:p>
            <a:pPr lvl="1" indent="-332888">
              <a:lnSpc>
                <a:spcPct val="100000"/>
              </a:lnSpc>
              <a:spcBef>
                <a:spcPts val="1000"/>
              </a:spcBef>
              <a:buSzPts val="1642"/>
            </a:pPr>
            <a:r>
              <a:rPr lang="en-US" sz="1642" dirty="0"/>
              <a:t>Popular CNN classifiers</a:t>
            </a:r>
          </a:p>
          <a:p>
            <a:pPr lvl="1" indent="-332888">
              <a:lnSpc>
                <a:spcPct val="100000"/>
              </a:lnSpc>
              <a:spcBef>
                <a:spcPts val="1000"/>
              </a:spcBef>
              <a:buSzPts val="1642"/>
            </a:pPr>
            <a:r>
              <a:rPr lang="en-US" sz="1642" dirty="0"/>
              <a:t>Trained on ImageNet dataset and achieve 74.9%, 77.9%, 71.3% accuracy</a:t>
            </a:r>
          </a:p>
          <a:p>
            <a:pPr marL="124312" indent="0">
              <a:lnSpc>
                <a:spcPct val="100000"/>
              </a:lnSpc>
              <a:buSzPts val="1642"/>
              <a:buNone/>
            </a:pPr>
            <a:r>
              <a:rPr lang="en-US" sz="1642" dirty="0"/>
              <a:t>Dimensionality reduction methods reduce each representation size to 100</a:t>
            </a:r>
            <a:endParaRPr sz="1642" dirty="0"/>
          </a:p>
          <a:p>
            <a:pPr marL="457200" lvl="0" indent="-33288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42"/>
              <a:buChar char="•"/>
            </a:pPr>
            <a:r>
              <a:rPr lang="en-US" sz="1642" b="1" dirty="0"/>
              <a:t>PCA: </a:t>
            </a:r>
            <a:r>
              <a:rPr lang="en-US" sz="1642" dirty="0"/>
              <a:t>the first 100 PCs with highest variance are obtained</a:t>
            </a:r>
            <a:endParaRPr sz="1642" dirty="0"/>
          </a:p>
          <a:p>
            <a:pPr marL="457200" lvl="0" indent="-332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42"/>
              <a:buChar char="•"/>
            </a:pPr>
            <a:r>
              <a:rPr lang="en-US" sz="1642" b="1" dirty="0"/>
              <a:t>UMAP: </a:t>
            </a:r>
            <a:r>
              <a:rPr lang="en-US" sz="1642" dirty="0"/>
              <a:t>100 </a:t>
            </a:r>
            <a:r>
              <a:rPr lang="en-US" sz="1642" dirty="0" err="1"/>
              <a:t>umap</a:t>
            </a:r>
            <a:r>
              <a:rPr lang="en-US" sz="1642" dirty="0"/>
              <a:t> components</a:t>
            </a:r>
            <a:endParaRPr sz="1642" dirty="0"/>
          </a:p>
        </p:txBody>
      </p:sp>
      <p:sp>
        <p:nvSpPr>
          <p:cNvPr id="176" name="Google Shape;176;gf33a934958_1_70"/>
          <p:cNvSpPr txBox="1"/>
          <p:nvPr/>
        </p:nvSpPr>
        <p:spPr>
          <a:xfrm>
            <a:off x="7468050" y="1264925"/>
            <a:ext cx="2353500" cy="3849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5,000 images (244x244x3)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f33a934958_1_70"/>
          <p:cNvSpPr txBox="1"/>
          <p:nvPr/>
        </p:nvSpPr>
        <p:spPr>
          <a:xfrm>
            <a:off x="5077075" y="3176100"/>
            <a:ext cx="1392000" cy="585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5000 vectors of 200 dimension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f33a934958_1_70"/>
          <p:cNvSpPr/>
          <p:nvPr/>
        </p:nvSpPr>
        <p:spPr>
          <a:xfrm>
            <a:off x="5077063" y="2274200"/>
            <a:ext cx="1391850" cy="733875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PathologyGAN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f33a934958_1_70"/>
          <p:cNvSpPr/>
          <p:nvPr/>
        </p:nvSpPr>
        <p:spPr>
          <a:xfrm>
            <a:off x="6912888" y="2274200"/>
            <a:ext cx="1391850" cy="733875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f33a934958_1_70"/>
          <p:cNvSpPr/>
          <p:nvPr/>
        </p:nvSpPr>
        <p:spPr>
          <a:xfrm>
            <a:off x="8760813" y="2274200"/>
            <a:ext cx="1391850" cy="733875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InceptionV3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f33a934958_1_70"/>
          <p:cNvSpPr/>
          <p:nvPr/>
        </p:nvSpPr>
        <p:spPr>
          <a:xfrm>
            <a:off x="10608738" y="2274200"/>
            <a:ext cx="1391850" cy="733875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VGG16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f33a934958_1_70"/>
          <p:cNvSpPr txBox="1"/>
          <p:nvPr/>
        </p:nvSpPr>
        <p:spPr>
          <a:xfrm>
            <a:off x="6912825" y="3143400"/>
            <a:ext cx="1392000" cy="585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5000 vectors of  2048 dimension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f33a934958_1_70"/>
          <p:cNvSpPr txBox="1"/>
          <p:nvPr/>
        </p:nvSpPr>
        <p:spPr>
          <a:xfrm>
            <a:off x="8748575" y="3143400"/>
            <a:ext cx="1392000" cy="585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5000 vectors of 2048 dimension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f33a934958_1_70"/>
          <p:cNvSpPr txBox="1"/>
          <p:nvPr/>
        </p:nvSpPr>
        <p:spPr>
          <a:xfrm>
            <a:off x="10608675" y="3143400"/>
            <a:ext cx="1392000" cy="585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5000 vectors of 4096 dimension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f33a934958_1_70"/>
          <p:cNvSpPr/>
          <p:nvPr/>
        </p:nvSpPr>
        <p:spPr>
          <a:xfrm>
            <a:off x="5077150" y="3869075"/>
            <a:ext cx="665875" cy="505800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f33a934958_1_70"/>
          <p:cNvSpPr/>
          <p:nvPr/>
        </p:nvSpPr>
        <p:spPr>
          <a:xfrm>
            <a:off x="5803200" y="3869075"/>
            <a:ext cx="665875" cy="505800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f33a934958_1_70"/>
          <p:cNvSpPr/>
          <p:nvPr/>
        </p:nvSpPr>
        <p:spPr>
          <a:xfrm>
            <a:off x="6912863" y="3863725"/>
            <a:ext cx="665875" cy="505800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f33a934958_1_70"/>
          <p:cNvSpPr/>
          <p:nvPr/>
        </p:nvSpPr>
        <p:spPr>
          <a:xfrm>
            <a:off x="7638913" y="3863725"/>
            <a:ext cx="665875" cy="505800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f33a934958_1_70"/>
          <p:cNvSpPr/>
          <p:nvPr/>
        </p:nvSpPr>
        <p:spPr>
          <a:xfrm>
            <a:off x="8748600" y="3843175"/>
            <a:ext cx="665875" cy="505800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f33a934958_1_70"/>
          <p:cNvSpPr/>
          <p:nvPr/>
        </p:nvSpPr>
        <p:spPr>
          <a:xfrm>
            <a:off x="9474650" y="3843175"/>
            <a:ext cx="665875" cy="505800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f33a934958_1_70"/>
          <p:cNvSpPr/>
          <p:nvPr/>
        </p:nvSpPr>
        <p:spPr>
          <a:xfrm>
            <a:off x="10532513" y="3843175"/>
            <a:ext cx="665875" cy="505800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f33a934958_1_70"/>
          <p:cNvSpPr/>
          <p:nvPr/>
        </p:nvSpPr>
        <p:spPr>
          <a:xfrm>
            <a:off x="11334763" y="3843175"/>
            <a:ext cx="665875" cy="505800"/>
          </a:xfrm>
          <a:prstGeom prst="flowChartOffpageConnec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f33a934958_1_70"/>
          <p:cNvSpPr txBox="1"/>
          <p:nvPr/>
        </p:nvSpPr>
        <p:spPr>
          <a:xfrm>
            <a:off x="4678525" y="5351525"/>
            <a:ext cx="218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f33a934958_1_70"/>
          <p:cNvSpPr/>
          <p:nvPr/>
        </p:nvSpPr>
        <p:spPr>
          <a:xfrm rot="5400000">
            <a:off x="8196388" y="1839550"/>
            <a:ext cx="684900" cy="522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f33a934958_1_70"/>
          <p:cNvSpPr/>
          <p:nvPr/>
        </p:nvSpPr>
        <p:spPr>
          <a:xfrm>
            <a:off x="5041975" y="5715975"/>
            <a:ext cx="1462200" cy="7896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pge_dim_reduced_feature.h5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f33a934958_1_70"/>
          <p:cNvSpPr/>
          <p:nvPr/>
        </p:nvSpPr>
        <p:spPr>
          <a:xfrm>
            <a:off x="6877725" y="5715975"/>
            <a:ext cx="1462200" cy="7896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resnet50_dim_reduced_feature.h5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f33a934958_1_70"/>
          <p:cNvSpPr/>
          <p:nvPr/>
        </p:nvSpPr>
        <p:spPr>
          <a:xfrm>
            <a:off x="8725650" y="5715975"/>
            <a:ext cx="1462200" cy="7896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inceptionv3_dim_reduced_feature.h5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f33a934958_1_70"/>
          <p:cNvSpPr/>
          <p:nvPr/>
        </p:nvSpPr>
        <p:spPr>
          <a:xfrm>
            <a:off x="10497375" y="5715975"/>
            <a:ext cx="1462200" cy="7896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vgg16_dim_reduced_feature.h5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f33a934958_1_70"/>
          <p:cNvSpPr txBox="1"/>
          <p:nvPr/>
        </p:nvSpPr>
        <p:spPr>
          <a:xfrm>
            <a:off x="5077000" y="4482850"/>
            <a:ext cx="1392000" cy="585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x 5000 of 100-d vectors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f33a934958_1_70"/>
          <p:cNvSpPr txBox="1"/>
          <p:nvPr/>
        </p:nvSpPr>
        <p:spPr>
          <a:xfrm>
            <a:off x="6943825" y="4502575"/>
            <a:ext cx="1392000" cy="585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x 5000 of 100-d vectors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f33a934958_1_70"/>
          <p:cNvSpPr txBox="1"/>
          <p:nvPr/>
        </p:nvSpPr>
        <p:spPr>
          <a:xfrm>
            <a:off x="8748575" y="4463750"/>
            <a:ext cx="1392000" cy="585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x 5000 of 100-d vectors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f33a934958_1_70"/>
          <p:cNvSpPr txBox="1"/>
          <p:nvPr/>
        </p:nvSpPr>
        <p:spPr>
          <a:xfrm>
            <a:off x="10477525" y="4463750"/>
            <a:ext cx="1392000" cy="585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x 5000 of 100-d vectors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f33a934958_1_70"/>
          <p:cNvSpPr/>
          <p:nvPr/>
        </p:nvSpPr>
        <p:spPr>
          <a:xfrm rot="5400000">
            <a:off x="5485771" y="5266075"/>
            <a:ext cx="552900" cy="348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f33a934958_1_70"/>
          <p:cNvSpPr/>
          <p:nvPr/>
        </p:nvSpPr>
        <p:spPr>
          <a:xfrm rot="5400000">
            <a:off x="7376558" y="5246725"/>
            <a:ext cx="552900" cy="348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f33a934958_1_70"/>
          <p:cNvSpPr/>
          <p:nvPr/>
        </p:nvSpPr>
        <p:spPr>
          <a:xfrm rot="5400000">
            <a:off x="9191121" y="5189625"/>
            <a:ext cx="552900" cy="348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f33a934958_1_70"/>
          <p:cNvSpPr/>
          <p:nvPr/>
        </p:nvSpPr>
        <p:spPr>
          <a:xfrm rot="5400000">
            <a:off x="10875821" y="5265825"/>
            <a:ext cx="552900" cy="348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d9457778e_1_0"/>
          <p:cNvSpPr txBox="1">
            <a:spLocks noGrp="1"/>
          </p:cNvSpPr>
          <p:nvPr>
            <p:ph type="ctrTitle"/>
          </p:nvPr>
        </p:nvSpPr>
        <p:spPr>
          <a:xfrm>
            <a:off x="2654168" y="600526"/>
            <a:ext cx="6629400" cy="78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need model selection for clustering?</a:t>
            </a:r>
            <a:endParaRPr/>
          </a:p>
        </p:txBody>
      </p:sp>
      <p:pic>
        <p:nvPicPr>
          <p:cNvPr id="69" name="Google Shape;69;g14d9457778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700" y="1759920"/>
            <a:ext cx="6629400" cy="443340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4d9457778e_1_0"/>
          <p:cNvSpPr/>
          <p:nvPr/>
        </p:nvSpPr>
        <p:spPr>
          <a:xfrm>
            <a:off x="2734125" y="2009050"/>
            <a:ext cx="2900400" cy="3232800"/>
          </a:xfrm>
          <a:prstGeom prst="ellipse">
            <a:avLst/>
          </a:prstGeom>
          <a:noFill/>
          <a:ln w="762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14d9457778e_1_0"/>
          <p:cNvSpPr/>
          <p:nvPr/>
        </p:nvSpPr>
        <p:spPr>
          <a:xfrm>
            <a:off x="5815700" y="1639075"/>
            <a:ext cx="2900400" cy="2922900"/>
          </a:xfrm>
          <a:prstGeom prst="ellipse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14d9457778e_1_0"/>
          <p:cNvSpPr/>
          <p:nvPr/>
        </p:nvSpPr>
        <p:spPr>
          <a:xfrm>
            <a:off x="4697875" y="3836825"/>
            <a:ext cx="3006000" cy="2356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94119c366_0_106"/>
          <p:cNvSpPr txBox="1">
            <a:spLocks noGrp="1"/>
          </p:cNvSpPr>
          <p:nvPr>
            <p:ph type="title"/>
          </p:nvPr>
        </p:nvSpPr>
        <p:spPr>
          <a:xfrm>
            <a:off x="2640170" y="365126"/>
            <a:ext cx="8713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/>
              <a:t>Example of cluster performance report</a:t>
            </a:r>
            <a:endParaRPr sz="2820"/>
          </a:p>
        </p:txBody>
      </p:sp>
      <p:graphicFrame>
        <p:nvGraphicFramePr>
          <p:cNvPr id="239" name="Google Shape;239;gf94119c366_0_106"/>
          <p:cNvGraphicFramePr/>
          <p:nvPr>
            <p:extLst>
              <p:ext uri="{D42A27DB-BD31-4B8C-83A1-F6EECF244321}">
                <p14:modId xmlns:p14="http://schemas.microsoft.com/office/powerpoint/2010/main" val="1405642709"/>
              </p:ext>
            </p:extLst>
          </p:nvPr>
        </p:nvGraphicFramePr>
        <p:xfrm>
          <a:off x="210534" y="1957238"/>
          <a:ext cx="5542791" cy="3463168"/>
        </p:xfrm>
        <a:graphic>
          <a:graphicData uri="http://schemas.openxmlformats.org/drawingml/2006/table">
            <a:tbl>
              <a:tblPr>
                <a:noFill/>
                <a:tableStyleId>{2D7E0A2A-4CA8-46F2-AA41-EBC0A9F5D50C}</a:tableStyleId>
              </a:tblPr>
              <a:tblGrid>
                <a:gridCol w="1912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107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3865"/>
                          </a:solidFill>
                        </a:rPr>
                        <a:t>Measure A</a:t>
                      </a:r>
                      <a:endParaRPr sz="1000" b="1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 anchor="ctr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4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3865"/>
                          </a:solidFill>
                        </a:rPr>
                        <a:t>Representation</a:t>
                      </a:r>
                      <a:endParaRPr sz="1000" b="1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3865"/>
                          </a:solidFill>
                        </a:rPr>
                        <a:t>Kmeans</a:t>
                      </a:r>
                      <a:endParaRPr sz="1000" b="1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3865"/>
                          </a:solidFill>
                        </a:rPr>
                        <a:t>GMM</a:t>
                      </a:r>
                      <a:endParaRPr sz="1000" b="1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3865"/>
                          </a:solidFill>
                        </a:rPr>
                        <a:t>DBScan</a:t>
                      </a:r>
                      <a:endParaRPr sz="1000" b="1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3865"/>
                          </a:solidFill>
                        </a:rPr>
                        <a:t>Louvain</a:t>
                      </a:r>
                      <a:endParaRPr sz="1000" b="1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003865"/>
                          </a:solidFill>
                        </a:rPr>
                        <a:t>PathologyGAN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003865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003865"/>
                          </a:solidFill>
                        </a:rPr>
                        <a:t>ResNet50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rgbClr val="003865"/>
                          </a:solidFill>
                        </a:rPr>
                        <a:t>InceptionV3</a:t>
                      </a:r>
                      <a:endParaRPr sz="1000" u="none" strike="noStrike" cap="none" dirty="0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003865"/>
                          </a:solidFill>
                        </a:rPr>
                        <a:t>VGG16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>
                        <a:solidFill>
                          <a:srgbClr val="003865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dk1"/>
                          </a:solidFill>
                        </a:rPr>
                        <a:t>?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3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0" name="Google Shape;240;gf94119c366_0_106"/>
          <p:cNvGrpSpPr/>
          <p:nvPr/>
        </p:nvGrpSpPr>
        <p:grpSpPr>
          <a:xfrm>
            <a:off x="5901178" y="1621410"/>
            <a:ext cx="6080289" cy="3799002"/>
            <a:chOff x="7051088" y="3308298"/>
            <a:chExt cx="4897212" cy="2788601"/>
          </a:xfrm>
        </p:grpSpPr>
        <p:pic>
          <p:nvPicPr>
            <p:cNvPr id="241" name="Google Shape;241;gf94119c366_0_106"/>
            <p:cNvPicPr preferRelativeResize="0"/>
            <p:nvPr/>
          </p:nvPicPr>
          <p:blipFill rotWithShape="1">
            <a:blip r:embed="rId3">
              <a:alphaModFix/>
            </a:blip>
            <a:srcRect l="6603" b="51846"/>
            <a:stretch/>
          </p:blipFill>
          <p:spPr>
            <a:xfrm>
              <a:off x="7376000" y="3726150"/>
              <a:ext cx="4572300" cy="196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gf94119c366_0_106"/>
            <p:cNvSpPr txBox="1"/>
            <p:nvPr/>
          </p:nvSpPr>
          <p:spPr>
            <a:xfrm>
              <a:off x="9067850" y="5687075"/>
              <a:ext cx="12189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Cluster ID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f94119c366_0_106"/>
            <p:cNvSpPr txBox="1"/>
            <p:nvPr/>
          </p:nvSpPr>
          <p:spPr>
            <a:xfrm rot="-5398890">
              <a:off x="5813738" y="4546148"/>
              <a:ext cx="2788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Tissue Abundance Percentage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9189437fb_0_73"/>
          <p:cNvSpPr txBox="1">
            <a:spLocks noGrp="1"/>
          </p:cNvSpPr>
          <p:nvPr>
            <p:ph type="ctrTitle"/>
          </p:nvPr>
        </p:nvSpPr>
        <p:spPr>
          <a:xfrm>
            <a:off x="2649851" y="580250"/>
            <a:ext cx="79731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/>
              <a:t>Report summary</a:t>
            </a:r>
            <a:endParaRPr sz="2820" dirty="0"/>
          </a:p>
        </p:txBody>
      </p:sp>
      <p:sp>
        <p:nvSpPr>
          <p:cNvPr id="250" name="Google Shape;250;gf9189437fb_0_73"/>
          <p:cNvSpPr txBox="1">
            <a:spLocks noGrp="1"/>
          </p:cNvSpPr>
          <p:nvPr>
            <p:ph type="subTitle" idx="1"/>
          </p:nvPr>
        </p:nvSpPr>
        <p:spPr>
          <a:xfrm>
            <a:off x="620574" y="1658650"/>
            <a:ext cx="10212300" cy="4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2065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2300" b="1" dirty="0"/>
              <a:t>Objective: test clustering algorithms and evaluate performance on real data</a:t>
            </a:r>
          </a:p>
          <a:p>
            <a:pPr marL="1206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 sz="2300" dirty="0"/>
              <a:t>Include in your report:</a:t>
            </a:r>
            <a:endParaRPr sz="2300" dirty="0"/>
          </a:p>
          <a:p>
            <a:pPr marL="103505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US" sz="2300" b="1" dirty="0"/>
              <a:t>Introduction</a:t>
            </a:r>
          </a:p>
          <a:p>
            <a:pPr marL="1035050" lvl="2" indent="0">
              <a:lnSpc>
                <a:spcPct val="115000"/>
              </a:lnSpc>
              <a:spcBef>
                <a:spcPts val="0"/>
              </a:spcBef>
              <a:buSzPts val="1700"/>
              <a:buNone/>
            </a:pPr>
            <a:r>
              <a:rPr lang="en-US" sz="2300" dirty="0"/>
              <a:t>Clustering/background/data</a:t>
            </a:r>
            <a:endParaRPr sz="2300" dirty="0"/>
          </a:p>
          <a:p>
            <a:pPr marL="103505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US" sz="2300" b="1" dirty="0"/>
              <a:t>Methodology</a:t>
            </a:r>
            <a:r>
              <a:rPr lang="en-US" sz="2300" dirty="0"/>
              <a:t>: </a:t>
            </a:r>
          </a:p>
          <a:p>
            <a:pPr marL="1035050" lvl="2" indent="0">
              <a:lnSpc>
                <a:spcPct val="115000"/>
              </a:lnSpc>
              <a:spcBef>
                <a:spcPts val="0"/>
              </a:spcBef>
              <a:buSzPts val="1700"/>
              <a:buNone/>
            </a:pPr>
            <a:r>
              <a:rPr lang="en-US" sz="2300" dirty="0"/>
              <a:t>Theory and intuition behind each algorithm and representation</a:t>
            </a:r>
            <a:endParaRPr sz="2300" dirty="0"/>
          </a:p>
          <a:p>
            <a:pPr marL="1035050" lvl="1" indent="-457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US" sz="2300" b="1" dirty="0"/>
              <a:t>Experimental framework:</a:t>
            </a:r>
          </a:p>
          <a:p>
            <a:pPr marL="1035050" lvl="2" indent="0">
              <a:lnSpc>
                <a:spcPct val="115000"/>
              </a:lnSpc>
              <a:buSzPts val="1700"/>
              <a:buNone/>
            </a:pPr>
            <a:r>
              <a:rPr lang="en-US" sz="2300" dirty="0"/>
              <a:t>Parameter searching and evaluation</a:t>
            </a:r>
            <a:endParaRPr sz="2300" dirty="0"/>
          </a:p>
          <a:p>
            <a:pPr marL="1035050" lvl="1" indent="-457200">
              <a:lnSpc>
                <a:spcPct val="115000"/>
              </a:lnSpc>
              <a:buSzPts val="1700"/>
              <a:buFont typeface="+mj-lt"/>
              <a:buAutoNum type="arabicPeriod"/>
            </a:pPr>
            <a:r>
              <a:rPr lang="en-US" sz="2300" b="1" dirty="0"/>
              <a:t>Results</a:t>
            </a:r>
            <a:r>
              <a:rPr lang="en-US" sz="2300" dirty="0"/>
              <a:t> </a:t>
            </a:r>
          </a:p>
          <a:p>
            <a:pPr marL="1035050" lvl="2" indent="0">
              <a:lnSpc>
                <a:spcPct val="115000"/>
              </a:lnSpc>
              <a:buSzPts val="1700"/>
              <a:buNone/>
            </a:pPr>
            <a:r>
              <a:rPr lang="en-GB" sz="2300" dirty="0"/>
              <a:t>Report and discuss cluster qualities according to both qualitative and quantitative measures</a:t>
            </a:r>
            <a:endParaRPr sz="2300" dirty="0"/>
          </a:p>
          <a:p>
            <a:pPr marL="103505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US" sz="2300" b="1" dirty="0"/>
              <a:t>Conclusion</a:t>
            </a:r>
            <a:endParaRPr sz="2300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B30BE-3531-00B2-2A9A-CA51C03B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F40B2-8D0A-F25A-EA91-F900249C8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8666"/>
            <a:ext cx="5181600" cy="2433687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GB" b="1" dirty="0"/>
              <a:t>K-means</a:t>
            </a:r>
          </a:p>
          <a:p>
            <a:r>
              <a:rPr lang="en-GB" dirty="0"/>
              <a:t>Fast, simple, guaranteed convergence, scales well with dataset size</a:t>
            </a:r>
          </a:p>
          <a:p>
            <a:r>
              <a:rPr lang="en-GB" dirty="0"/>
              <a:t>Manual number of clusters, sensitive to outliers, scales badly with dimensions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282DA-880F-ECEB-5A47-4348364B98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608667"/>
            <a:ext cx="5181600" cy="2433686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GB" b="1" dirty="0"/>
              <a:t>Gaussian Mixture Model</a:t>
            </a:r>
          </a:p>
          <a:p>
            <a:r>
              <a:rPr lang="en-GB" dirty="0"/>
              <a:t>Handles outliers, more informative, guaranteed convergence</a:t>
            </a:r>
          </a:p>
          <a:p>
            <a:r>
              <a:rPr lang="en-GB" dirty="0"/>
              <a:t>Slow, same issues as k-means, computation time scales badly with dataset size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8524A4F-ECFB-E6D9-9ED4-F95D2E413CC4}"/>
              </a:ext>
            </a:extLst>
          </p:cNvPr>
          <p:cNvSpPr txBox="1">
            <a:spLocks/>
          </p:cNvSpPr>
          <p:nvPr/>
        </p:nvSpPr>
        <p:spPr>
          <a:xfrm>
            <a:off x="838200" y="4042352"/>
            <a:ext cx="5181600" cy="245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b="1" dirty="0"/>
              <a:t>Hierarchical</a:t>
            </a:r>
            <a:r>
              <a:rPr lang="en-GB" dirty="0"/>
              <a:t> </a:t>
            </a:r>
            <a:r>
              <a:rPr lang="en-GB" b="1" dirty="0"/>
              <a:t>Clustering</a:t>
            </a:r>
          </a:p>
          <a:p>
            <a:r>
              <a:rPr lang="en-GB" dirty="0"/>
              <a:t>Simple, guaranteed convergence, scales well, no predetermined number of clusters, gives different resolutions of clustering</a:t>
            </a:r>
          </a:p>
          <a:p>
            <a:r>
              <a:rPr lang="en-GB" dirty="0"/>
              <a:t>Slow, limited meaningful clustering, can infer artificial relationships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54C8BEE-C00C-95F8-4B4E-5309A98677B1}"/>
              </a:ext>
            </a:extLst>
          </p:cNvPr>
          <p:cNvSpPr txBox="1">
            <a:spLocks/>
          </p:cNvSpPr>
          <p:nvPr/>
        </p:nvSpPr>
        <p:spPr>
          <a:xfrm>
            <a:off x="6096000" y="4021754"/>
            <a:ext cx="5181600" cy="215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A5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3A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b="1" dirty="0"/>
              <a:t>Louvain Community Detection</a:t>
            </a:r>
          </a:p>
          <a:p>
            <a:r>
              <a:rPr lang="en-GB" dirty="0"/>
              <a:t>Handles outliers, more informative, scales well with dataset size and dimension, no assumption on shape</a:t>
            </a:r>
          </a:p>
          <a:p>
            <a:r>
              <a:rPr lang="en-GB" dirty="0"/>
              <a:t>Computationally intensive for small datasets, pre-determined resolution</a:t>
            </a:r>
          </a:p>
        </p:txBody>
      </p:sp>
    </p:spTree>
    <p:extLst>
      <p:ext uri="{BB962C8B-B14F-4D97-AF65-F5344CB8AC3E}">
        <p14:creationId xmlns:p14="http://schemas.microsoft.com/office/powerpoint/2010/main" val="4009572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409B-7333-9DDC-EF06-C1953475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5D72B-BBC4-CCAA-6CD7-45EFDF087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b="1" dirty="0"/>
              <a:t>Model Selection</a:t>
            </a:r>
          </a:p>
          <a:p>
            <a:r>
              <a:rPr lang="en-GB" dirty="0"/>
              <a:t>What does </a:t>
            </a:r>
            <a:r>
              <a:rPr lang="en-GB" i="1" dirty="0"/>
              <a:t>best</a:t>
            </a:r>
            <a:r>
              <a:rPr lang="en-GB" dirty="0"/>
              <a:t> mean?</a:t>
            </a:r>
          </a:p>
          <a:p>
            <a:r>
              <a:rPr lang="en-GB" dirty="0"/>
              <a:t>Consider what outcomes are most important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A92A9-595F-39D9-E6A8-DD78CD3F845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b="1" dirty="0"/>
              <a:t>Clustering</a:t>
            </a:r>
          </a:p>
          <a:p>
            <a:r>
              <a:rPr lang="en-GB" dirty="0"/>
              <a:t>Different models give very different results</a:t>
            </a:r>
          </a:p>
          <a:p>
            <a:r>
              <a:rPr lang="en-GB" dirty="0"/>
              <a:t>Use prior knowledge to select appropriate model</a:t>
            </a:r>
          </a:p>
          <a:p>
            <a:r>
              <a:rPr lang="en-GB" dirty="0"/>
              <a:t>Evaluate clusters based on structure or labels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6114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d9457778e_1_16"/>
          <p:cNvSpPr txBox="1">
            <a:spLocks noGrp="1"/>
          </p:cNvSpPr>
          <p:nvPr>
            <p:ph type="ctrTitle"/>
          </p:nvPr>
        </p:nvSpPr>
        <p:spPr>
          <a:xfrm>
            <a:off x="2654168" y="600526"/>
            <a:ext cx="6629400" cy="78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need model selection for clustering?</a:t>
            </a:r>
            <a:endParaRPr/>
          </a:p>
        </p:txBody>
      </p:sp>
      <p:pic>
        <p:nvPicPr>
          <p:cNvPr id="79" name="Google Shape;79;g14d9457778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50" y="1394501"/>
            <a:ext cx="1327948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4d9457778e_1_16"/>
          <p:cNvPicPr preferRelativeResize="0"/>
          <p:nvPr/>
        </p:nvPicPr>
        <p:blipFill rotWithShape="1">
          <a:blip r:embed="rId4">
            <a:alphaModFix/>
          </a:blip>
          <a:srcRect l="27937" r="26722"/>
          <a:stretch/>
        </p:blipFill>
        <p:spPr>
          <a:xfrm>
            <a:off x="1685700" y="1637025"/>
            <a:ext cx="1223576" cy="13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4d9457778e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8462" y="1723763"/>
            <a:ext cx="1550850" cy="23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4d9457778e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7678" y="1151976"/>
            <a:ext cx="1786145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4d9457778e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0805" y="2177417"/>
            <a:ext cx="2375375" cy="176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4d9457778e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9449" y="5570200"/>
            <a:ext cx="2375375" cy="85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4d9457778e_1_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175" y="2796687"/>
            <a:ext cx="1699275" cy="16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4d9457778e_1_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5532" y="4396250"/>
            <a:ext cx="1919593" cy="10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4d9457778e_1_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3475" y="5570212"/>
            <a:ext cx="1850250" cy="1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4d9457778e_1_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44900" y="1151976"/>
            <a:ext cx="2375375" cy="10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CB9F6A-C70F-15B3-3BAB-FF0B4766C22A}"/>
              </a:ext>
            </a:extLst>
          </p:cNvPr>
          <p:cNvSpPr/>
          <p:nvPr/>
        </p:nvSpPr>
        <p:spPr>
          <a:xfrm>
            <a:off x="0" y="428078"/>
            <a:ext cx="4855531" cy="45398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98EA6E-FCEB-6D6A-4BEA-9D109A432C58}"/>
              </a:ext>
            </a:extLst>
          </p:cNvPr>
          <p:cNvSpPr/>
          <p:nvPr/>
        </p:nvSpPr>
        <p:spPr>
          <a:xfrm>
            <a:off x="7082205" y="428078"/>
            <a:ext cx="4855531" cy="4539848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235C01-4C71-D828-5E17-DD9BCCE48D48}"/>
              </a:ext>
            </a:extLst>
          </p:cNvPr>
          <p:cNvSpPr/>
          <p:nvPr/>
        </p:nvSpPr>
        <p:spPr>
          <a:xfrm>
            <a:off x="3649449" y="3184039"/>
            <a:ext cx="4855531" cy="453984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d9457778e_1_16"/>
          <p:cNvSpPr txBox="1">
            <a:spLocks noGrp="1"/>
          </p:cNvSpPr>
          <p:nvPr>
            <p:ph type="ctrTitle"/>
          </p:nvPr>
        </p:nvSpPr>
        <p:spPr>
          <a:xfrm>
            <a:off x="2654168" y="600526"/>
            <a:ext cx="6629400" cy="78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need model selection for clustering?</a:t>
            </a:r>
            <a:endParaRPr/>
          </a:p>
        </p:txBody>
      </p:sp>
      <p:pic>
        <p:nvPicPr>
          <p:cNvPr id="79" name="Google Shape;79;g14d9457778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50" y="1394501"/>
            <a:ext cx="1327948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4d9457778e_1_16"/>
          <p:cNvPicPr preferRelativeResize="0"/>
          <p:nvPr/>
        </p:nvPicPr>
        <p:blipFill rotWithShape="1">
          <a:blip r:embed="rId4">
            <a:alphaModFix/>
          </a:blip>
          <a:srcRect l="27937" r="26722"/>
          <a:stretch/>
        </p:blipFill>
        <p:spPr>
          <a:xfrm>
            <a:off x="6416476" y="3861500"/>
            <a:ext cx="1223576" cy="13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4d9457778e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934" y="1428175"/>
            <a:ext cx="1550850" cy="23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4d9457778e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948" y="2742832"/>
            <a:ext cx="1786145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4d9457778e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751" y="2114024"/>
            <a:ext cx="2375375" cy="176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4d9457778e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2417" y="5486184"/>
            <a:ext cx="2375375" cy="85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4d9457778e_1_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66726" y="2262873"/>
            <a:ext cx="1699275" cy="16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4d9457778e_1_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28199" y="4307854"/>
            <a:ext cx="1919593" cy="10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4d9457778e_1_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3475" y="5570212"/>
            <a:ext cx="1850250" cy="1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4d9457778e_1_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44900" y="1151976"/>
            <a:ext cx="2375375" cy="10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CB9F6A-C70F-15B3-3BAB-FF0B4766C22A}"/>
              </a:ext>
            </a:extLst>
          </p:cNvPr>
          <p:cNvSpPr/>
          <p:nvPr/>
        </p:nvSpPr>
        <p:spPr>
          <a:xfrm>
            <a:off x="0" y="428078"/>
            <a:ext cx="4855531" cy="45398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98EA6E-FCEB-6D6A-4BEA-9D109A432C58}"/>
              </a:ext>
            </a:extLst>
          </p:cNvPr>
          <p:cNvSpPr/>
          <p:nvPr/>
        </p:nvSpPr>
        <p:spPr>
          <a:xfrm>
            <a:off x="7082205" y="428078"/>
            <a:ext cx="4855531" cy="4539848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235C01-4C71-D828-5E17-DD9BCCE48D48}"/>
              </a:ext>
            </a:extLst>
          </p:cNvPr>
          <p:cNvSpPr/>
          <p:nvPr/>
        </p:nvSpPr>
        <p:spPr>
          <a:xfrm>
            <a:off x="3649449" y="3184039"/>
            <a:ext cx="4855531" cy="453984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46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d9457778e_1_16"/>
          <p:cNvSpPr txBox="1">
            <a:spLocks noGrp="1"/>
          </p:cNvSpPr>
          <p:nvPr>
            <p:ph type="ctrTitle"/>
          </p:nvPr>
        </p:nvSpPr>
        <p:spPr>
          <a:xfrm>
            <a:off x="2654168" y="600526"/>
            <a:ext cx="6629400" cy="78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need model selection for clustering?</a:t>
            </a:r>
            <a:endParaRPr/>
          </a:p>
        </p:txBody>
      </p:sp>
      <p:pic>
        <p:nvPicPr>
          <p:cNvPr id="79" name="Google Shape;79;g14d9457778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50" y="1394501"/>
            <a:ext cx="1327948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4d9457778e_1_16"/>
          <p:cNvPicPr preferRelativeResize="0"/>
          <p:nvPr/>
        </p:nvPicPr>
        <p:blipFill rotWithShape="1">
          <a:blip r:embed="rId4">
            <a:alphaModFix/>
          </a:blip>
          <a:srcRect l="27937" r="26722"/>
          <a:stretch/>
        </p:blipFill>
        <p:spPr>
          <a:xfrm>
            <a:off x="8249879" y="2485037"/>
            <a:ext cx="1223576" cy="13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4d9457778e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4042" y="2564614"/>
            <a:ext cx="1550850" cy="23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4d9457778e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499" y="3354031"/>
            <a:ext cx="1786145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4d9457778e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9892" y="2296572"/>
            <a:ext cx="2375375" cy="176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4d9457778e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8965" y="4113398"/>
            <a:ext cx="2375375" cy="85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4d9457778e_1_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2864" y="1541124"/>
            <a:ext cx="1699275" cy="16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4d9457778e_1_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69105" y="4460395"/>
            <a:ext cx="1919593" cy="10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4d9457778e_1_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10573" y="5333304"/>
            <a:ext cx="1850250" cy="1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4d9457778e_1_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60628" y="1434691"/>
            <a:ext cx="2375375" cy="10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CB9F6A-C70F-15B3-3BAB-FF0B4766C22A}"/>
              </a:ext>
            </a:extLst>
          </p:cNvPr>
          <p:cNvSpPr/>
          <p:nvPr/>
        </p:nvSpPr>
        <p:spPr>
          <a:xfrm>
            <a:off x="0" y="428078"/>
            <a:ext cx="5636003" cy="642992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98EA6E-FCEB-6D6A-4BEA-9D109A432C58}"/>
              </a:ext>
            </a:extLst>
          </p:cNvPr>
          <p:cNvSpPr/>
          <p:nvPr/>
        </p:nvSpPr>
        <p:spPr>
          <a:xfrm>
            <a:off x="7336469" y="1829298"/>
            <a:ext cx="4855531" cy="4059081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50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d9457778e_1_16"/>
          <p:cNvSpPr txBox="1">
            <a:spLocks noGrp="1"/>
          </p:cNvSpPr>
          <p:nvPr>
            <p:ph type="ctrTitle"/>
          </p:nvPr>
        </p:nvSpPr>
        <p:spPr>
          <a:xfrm>
            <a:off x="2654168" y="600526"/>
            <a:ext cx="6629400" cy="78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need model selection for clustering?</a:t>
            </a:r>
            <a:endParaRPr/>
          </a:p>
        </p:txBody>
      </p:sp>
      <p:pic>
        <p:nvPicPr>
          <p:cNvPr id="79" name="Google Shape;79;g14d9457778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510" y="4831741"/>
            <a:ext cx="1327948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4d9457778e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355" y="1441828"/>
            <a:ext cx="1550850" cy="23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4d9457778e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3799146"/>
            <a:ext cx="1786145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4d9457778e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2508" y="1330801"/>
            <a:ext cx="2375375" cy="176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4d9457778e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4074" y="3813879"/>
            <a:ext cx="2375375" cy="85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4d9457778e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32632" y="4450415"/>
            <a:ext cx="1699275" cy="16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4d9457778e_1_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32632" y="2982547"/>
            <a:ext cx="1919593" cy="10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4d9457778e_1_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92518" y="5594615"/>
            <a:ext cx="1850250" cy="1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4d9457778e_1_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619" y="1672552"/>
            <a:ext cx="2375375" cy="10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CB9F6A-C70F-15B3-3BAB-FF0B4766C22A}"/>
              </a:ext>
            </a:extLst>
          </p:cNvPr>
          <p:cNvSpPr/>
          <p:nvPr/>
        </p:nvSpPr>
        <p:spPr>
          <a:xfrm>
            <a:off x="0" y="980388"/>
            <a:ext cx="4468305" cy="3987538"/>
          </a:xfrm>
          <a:prstGeom prst="ellipse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98EA6E-FCEB-6D6A-4BEA-9D109A432C58}"/>
              </a:ext>
            </a:extLst>
          </p:cNvPr>
          <p:cNvSpPr/>
          <p:nvPr/>
        </p:nvSpPr>
        <p:spPr>
          <a:xfrm>
            <a:off x="9234732" y="2802728"/>
            <a:ext cx="2734695" cy="3295374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235C01-4C71-D828-5E17-DD9BCCE48D48}"/>
              </a:ext>
            </a:extLst>
          </p:cNvPr>
          <p:cNvSpPr/>
          <p:nvPr/>
        </p:nvSpPr>
        <p:spPr>
          <a:xfrm>
            <a:off x="4035205" y="3428999"/>
            <a:ext cx="4469775" cy="4294887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0" name="Google Shape;80;g14d9457778e_1_16"/>
          <p:cNvPicPr preferRelativeResize="0"/>
          <p:nvPr/>
        </p:nvPicPr>
        <p:blipFill rotWithShape="1">
          <a:blip r:embed="rId12">
            <a:alphaModFix/>
          </a:blip>
          <a:srcRect l="27937" r="26722"/>
          <a:stretch/>
        </p:blipFill>
        <p:spPr>
          <a:xfrm>
            <a:off x="7527213" y="1190802"/>
            <a:ext cx="1223576" cy="13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9B46E03-291C-D96F-145A-2BA557BF2C75}"/>
              </a:ext>
            </a:extLst>
          </p:cNvPr>
          <p:cNvSpPr/>
          <p:nvPr/>
        </p:nvSpPr>
        <p:spPr>
          <a:xfrm>
            <a:off x="5158572" y="592293"/>
            <a:ext cx="3918142" cy="2736392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00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d9457778e_1_16"/>
          <p:cNvSpPr txBox="1">
            <a:spLocks noGrp="1"/>
          </p:cNvSpPr>
          <p:nvPr>
            <p:ph type="ctrTitle"/>
          </p:nvPr>
        </p:nvSpPr>
        <p:spPr>
          <a:xfrm>
            <a:off x="2654168" y="600526"/>
            <a:ext cx="6629400" cy="78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need model selection for clustering?</a:t>
            </a:r>
            <a:endParaRPr/>
          </a:p>
        </p:txBody>
      </p:sp>
      <p:pic>
        <p:nvPicPr>
          <p:cNvPr id="79" name="Google Shape;79;g14d9457778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510" y="4831741"/>
            <a:ext cx="1327948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4d9457778e_1_16"/>
          <p:cNvPicPr preferRelativeResize="0"/>
          <p:nvPr/>
        </p:nvPicPr>
        <p:blipFill rotWithShape="1">
          <a:blip r:embed="rId4">
            <a:alphaModFix/>
          </a:blip>
          <a:srcRect l="27937" r="26722"/>
          <a:stretch/>
        </p:blipFill>
        <p:spPr>
          <a:xfrm>
            <a:off x="4055050" y="2672429"/>
            <a:ext cx="1223576" cy="13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4d9457778e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355" y="1441828"/>
            <a:ext cx="1550850" cy="23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4d9457778e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0" y="3799146"/>
            <a:ext cx="1786145" cy="1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4d9457778e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084" y="1122920"/>
            <a:ext cx="2375375" cy="176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4d9457778e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032" y="2950208"/>
            <a:ext cx="2375375" cy="85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4d9457778e_1_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32632" y="4450415"/>
            <a:ext cx="1699275" cy="16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4d9457778e_1_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2632" y="2982547"/>
            <a:ext cx="1919593" cy="10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4d9457778e_1_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2518" y="5594615"/>
            <a:ext cx="1850250" cy="1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4d9457778e_1_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19" y="1672552"/>
            <a:ext cx="2375375" cy="10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CB9F6A-C70F-15B3-3BAB-FF0B4766C22A}"/>
              </a:ext>
            </a:extLst>
          </p:cNvPr>
          <p:cNvSpPr/>
          <p:nvPr/>
        </p:nvSpPr>
        <p:spPr>
          <a:xfrm>
            <a:off x="0" y="153235"/>
            <a:ext cx="6796726" cy="4814691"/>
          </a:xfrm>
          <a:prstGeom prst="ellipse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98EA6E-FCEB-6D6A-4BEA-9D109A432C58}"/>
              </a:ext>
            </a:extLst>
          </p:cNvPr>
          <p:cNvSpPr/>
          <p:nvPr/>
        </p:nvSpPr>
        <p:spPr>
          <a:xfrm>
            <a:off x="9234732" y="2802728"/>
            <a:ext cx="2734695" cy="3295374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235C01-4C71-D828-5E17-DD9BCCE48D48}"/>
              </a:ext>
            </a:extLst>
          </p:cNvPr>
          <p:cNvSpPr/>
          <p:nvPr/>
        </p:nvSpPr>
        <p:spPr>
          <a:xfrm>
            <a:off x="4035205" y="3878880"/>
            <a:ext cx="4469775" cy="3845006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91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F0750954B60E48A6F0AA3251514D8E" ma:contentTypeVersion="12" ma:contentTypeDescription="Create a new document." ma:contentTypeScope="" ma:versionID="560f82d6ec93950ad6a799240e4a8e61">
  <xsd:schema xmlns:xsd="http://www.w3.org/2001/XMLSchema" xmlns:xs="http://www.w3.org/2001/XMLSchema" xmlns:p="http://schemas.microsoft.com/office/2006/metadata/properties" xmlns:ns3="5b251498-1a99-4523-97ad-b1ed984c2478" xmlns:ns4="8ee5a29c-d08f-432e-a164-7db4f53fd7e0" targetNamespace="http://schemas.microsoft.com/office/2006/metadata/properties" ma:root="true" ma:fieldsID="bed54ac7ec0a27ed3338a4d5cb066ef6" ns3:_="" ns4:_="">
    <xsd:import namespace="5b251498-1a99-4523-97ad-b1ed984c2478"/>
    <xsd:import namespace="8ee5a29c-d08f-432e-a164-7db4f53fd7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251498-1a99-4523-97ad-b1ed984c24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e5a29c-d08f-432e-a164-7db4f53fd7e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2B8495-FEEA-45C2-9B49-F0ECDC6A7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E0C5CB-8C8B-4A50-98DA-3FD969E15310}">
  <ds:schemaRefs>
    <ds:schemaRef ds:uri="http://purl.org/dc/dcmitype/"/>
    <ds:schemaRef ds:uri="5b251498-1a99-4523-97ad-b1ed984c2478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ee5a29c-d08f-432e-a164-7db4f53fd7e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98F47B5-5168-412E-BCF8-E8E21BF4F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251498-1a99-4523-97ad-b1ed984c2478"/>
    <ds:schemaRef ds:uri="8ee5a29c-d08f-432e-a164-7db4f53fd7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1334</Words>
  <Application>Microsoft Office PowerPoint</Application>
  <PresentationFormat>Widescreen</PresentationFormat>
  <Paragraphs>302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roboto</vt:lpstr>
      <vt:lpstr>Office Theme</vt:lpstr>
      <vt:lpstr>Case study 1: Model selection for clustering </vt:lpstr>
      <vt:lpstr>Overview</vt:lpstr>
      <vt:lpstr>Model selection</vt:lpstr>
      <vt:lpstr>Why do we need model selection for clustering?</vt:lpstr>
      <vt:lpstr>Why do we need model selection for clustering?</vt:lpstr>
      <vt:lpstr>Why do we need model selection for clustering?</vt:lpstr>
      <vt:lpstr>Why do we need model selection for clustering?</vt:lpstr>
      <vt:lpstr>Why do we need model selection for clustering?</vt:lpstr>
      <vt:lpstr>Why do we need model selection for clustering?</vt:lpstr>
      <vt:lpstr>Why do we need model selection for clustering?</vt:lpstr>
      <vt:lpstr>Why do we need model selection for clustering?</vt:lpstr>
      <vt:lpstr>Examples of clustering algorithms </vt:lpstr>
      <vt:lpstr>K-means</vt:lpstr>
      <vt:lpstr>K-means</vt:lpstr>
      <vt:lpstr>Gaussian Mixture Model (GMM)</vt:lpstr>
      <vt:lpstr>Initial Random Guess</vt:lpstr>
      <vt:lpstr>1st Iteration</vt:lpstr>
      <vt:lpstr>2nd Iteration</vt:lpstr>
      <vt:lpstr>3rd Iteration</vt:lpstr>
      <vt:lpstr>4th Iteration</vt:lpstr>
      <vt:lpstr>5th Iteration</vt:lpstr>
      <vt:lpstr>6th Iteration…</vt:lpstr>
      <vt:lpstr>…20th Iteration</vt:lpstr>
      <vt:lpstr>Gaussian Mixture Model (GMM)</vt:lpstr>
      <vt:lpstr>Gaussian Mixture Model (GMM)</vt:lpstr>
      <vt:lpstr>Gaussian Mixture Model (GMM)</vt:lpstr>
      <vt:lpstr>Hierarchical Clustering (HC)</vt:lpstr>
      <vt:lpstr>Hierarchical Clustering (HC)</vt:lpstr>
      <vt:lpstr>Graph Theory</vt:lpstr>
      <vt:lpstr>Making Sense of Arbitrary Shapes</vt:lpstr>
      <vt:lpstr>Graph-based clustering</vt:lpstr>
      <vt:lpstr>Louvain Clustering</vt:lpstr>
      <vt:lpstr>What make model selection for clustering challenging?</vt:lpstr>
      <vt:lpstr>V-measure</vt:lpstr>
      <vt:lpstr>Silhouette Score </vt:lpstr>
      <vt:lpstr>Introduction to digital pathology</vt:lpstr>
      <vt:lpstr>Image Processing</vt:lpstr>
      <vt:lpstr>Your task: model selection for tissue patch clustering </vt:lpstr>
      <vt:lpstr>Feature extraction and preprocessing has been done for you</vt:lpstr>
      <vt:lpstr>Example of cluster performance report</vt:lpstr>
      <vt:lpstr>Report summary</vt:lpstr>
      <vt:lpstr>Summary of Methods</vt:lpstr>
      <vt:lpstr>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1: Model selection for clustering</dc:title>
  <dc:creator>Pete Howard</dc:creator>
  <cp:lastModifiedBy>Sahil Gaurkar</cp:lastModifiedBy>
  <cp:revision>8</cp:revision>
  <dcterms:created xsi:type="dcterms:W3CDTF">2021-01-06T14:22:07Z</dcterms:created>
  <dcterms:modified xsi:type="dcterms:W3CDTF">2022-11-20T11:17:53Z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0x01010046F0750954B60E48A6F0AA3251514D8E</vt:lpwstr>
  </property>
</Properties>
</file>